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80" r:id="rId15"/>
    <p:sldId id="281" r:id="rId16"/>
    <p:sldId id="283" r:id="rId17"/>
    <p:sldId id="272" r:id="rId18"/>
    <p:sldId id="282" r:id="rId19"/>
    <p:sldId id="278" r:id="rId20"/>
    <p:sldId id="279" r:id="rId21"/>
    <p:sldId id="274" r:id="rId22"/>
    <p:sldId id="275" r:id="rId23"/>
    <p:sldId id="276" r:id="rId24"/>
    <p:sldId id="284" r:id="rId25"/>
    <p:sldId id="285" r:id="rId2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2" autoAdjust="0"/>
    <p:restoredTop sz="94660"/>
  </p:normalViewPr>
  <p:slideViewPr>
    <p:cSldViewPr snapToGrid="0">
      <p:cViewPr varScale="1">
        <p:scale>
          <a:sx n="62" d="100"/>
          <a:sy n="62" d="100"/>
        </p:scale>
        <p:origin x="760" y="5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esar Augusto Lopez Gallego" userId="0dfa9112-9251-4882-b472-cf2dfcee09d1" providerId="ADAL" clId="{7C59ABFF-48BC-468B-AA41-11181A4DC5E5}"/>
    <pc:docChg chg="modSld">
      <pc:chgData name="Cesar Augusto Lopez Gallego" userId="0dfa9112-9251-4882-b472-cf2dfcee09d1" providerId="ADAL" clId="{7C59ABFF-48BC-468B-AA41-11181A4DC5E5}" dt="2022-01-15T13:43:50.815" v="12" actId="403"/>
      <pc:docMkLst>
        <pc:docMk/>
      </pc:docMkLst>
      <pc:sldChg chg="modSp">
        <pc:chgData name="Cesar Augusto Lopez Gallego" userId="0dfa9112-9251-4882-b472-cf2dfcee09d1" providerId="ADAL" clId="{7C59ABFF-48BC-468B-AA41-11181A4DC5E5}" dt="2022-01-15T13:43:15.693" v="9" actId="20577"/>
        <pc:sldMkLst>
          <pc:docMk/>
          <pc:sldMk cId="1673452367" sldId="267"/>
        </pc:sldMkLst>
        <pc:spChg chg="mod">
          <ac:chgData name="Cesar Augusto Lopez Gallego" userId="0dfa9112-9251-4882-b472-cf2dfcee09d1" providerId="ADAL" clId="{7C59ABFF-48BC-468B-AA41-11181A4DC5E5}" dt="2022-01-15T13:43:15.693" v="9" actId="20577"/>
          <ac:spMkLst>
            <pc:docMk/>
            <pc:sldMk cId="1673452367" sldId="267"/>
            <ac:spMk id="3" creationId="{00000000-0000-0000-0000-000000000000}"/>
          </ac:spMkLst>
        </pc:spChg>
      </pc:sldChg>
      <pc:sldChg chg="modSp">
        <pc:chgData name="Cesar Augusto Lopez Gallego" userId="0dfa9112-9251-4882-b472-cf2dfcee09d1" providerId="ADAL" clId="{7C59ABFF-48BC-468B-AA41-11181A4DC5E5}" dt="2022-01-15T13:43:50.815" v="12" actId="403"/>
        <pc:sldMkLst>
          <pc:docMk/>
          <pc:sldMk cId="382516142" sldId="269"/>
        </pc:sldMkLst>
        <pc:spChg chg="mod">
          <ac:chgData name="Cesar Augusto Lopez Gallego" userId="0dfa9112-9251-4882-b472-cf2dfcee09d1" providerId="ADAL" clId="{7C59ABFF-48BC-468B-AA41-11181A4DC5E5}" dt="2022-01-15T13:43:50.815" v="12" actId="403"/>
          <ac:spMkLst>
            <pc:docMk/>
            <pc:sldMk cId="382516142" sldId="269"/>
            <ac:spMk id="3" creationId="{94827D47-F8BF-43C7-8973-372F0A186CF7}"/>
          </ac:spMkLst>
        </pc:spChg>
      </pc:sldChg>
    </pc:docChg>
  </pc:docChgLst>
  <pc:docChgLst>
    <pc:chgData name="Cesar Augusto Lopez Gallego" userId="0dfa9112-9251-4882-b472-cf2dfcee09d1" providerId="ADAL" clId="{67BF2F02-638A-47A5-829F-36D4097AF9CF}"/>
    <pc:docChg chg="custSel modSld">
      <pc:chgData name="Cesar Augusto Lopez Gallego" userId="0dfa9112-9251-4882-b472-cf2dfcee09d1" providerId="ADAL" clId="{67BF2F02-638A-47A5-829F-36D4097AF9CF}" dt="2024-01-23T10:40:07.506" v="125" actId="20577"/>
      <pc:docMkLst>
        <pc:docMk/>
      </pc:docMkLst>
      <pc:sldChg chg="modSp mod">
        <pc:chgData name="Cesar Augusto Lopez Gallego" userId="0dfa9112-9251-4882-b472-cf2dfcee09d1" providerId="ADAL" clId="{67BF2F02-638A-47A5-829F-36D4097AF9CF}" dt="2024-01-23T10:40:07.506" v="125" actId="20577"/>
        <pc:sldMkLst>
          <pc:docMk/>
          <pc:sldMk cId="3641488828" sldId="274"/>
        </pc:sldMkLst>
        <pc:spChg chg="mod">
          <ac:chgData name="Cesar Augusto Lopez Gallego" userId="0dfa9112-9251-4882-b472-cf2dfcee09d1" providerId="ADAL" clId="{67BF2F02-638A-47A5-829F-36D4097AF9CF}" dt="2024-01-23T10:40:07.506" v="125" actId="20577"/>
          <ac:spMkLst>
            <pc:docMk/>
            <pc:sldMk cId="3641488828" sldId="274"/>
            <ac:spMk id="3" creationId="{00000000-0000-0000-0000-000000000000}"/>
          </ac:spMkLst>
        </pc:spChg>
      </pc:sldChg>
      <pc:sldChg chg="modSp mod">
        <pc:chgData name="Cesar Augusto Lopez Gallego" userId="0dfa9112-9251-4882-b472-cf2dfcee09d1" providerId="ADAL" clId="{67BF2F02-638A-47A5-829F-36D4097AF9CF}" dt="2024-01-23T10:38:58.668" v="95" actId="20577"/>
        <pc:sldMkLst>
          <pc:docMk/>
          <pc:sldMk cId="3084398709" sldId="275"/>
        </pc:sldMkLst>
        <pc:spChg chg="mod">
          <ac:chgData name="Cesar Augusto Lopez Gallego" userId="0dfa9112-9251-4882-b472-cf2dfcee09d1" providerId="ADAL" clId="{67BF2F02-638A-47A5-829F-36D4097AF9CF}" dt="2024-01-23T10:38:58.668" v="95" actId="20577"/>
          <ac:spMkLst>
            <pc:docMk/>
            <pc:sldMk cId="3084398709" sldId="275"/>
            <ac:spMk id="3" creationId="{00000000-0000-0000-0000-000000000000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E9C2CEE-EBA9-4458-B22E-89C3BD27810D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 phldr="1"/>
      <dgm:spPr/>
    </dgm:pt>
    <dgm:pt modelId="{D7B4CE83-0915-4C77-A83D-1EF6D64C4FAF}">
      <dgm:prSet/>
      <dgm:spPr/>
      <dgm:t>
        <a:bodyPr/>
        <a:lstStyle/>
        <a:p>
          <a:r>
            <a:rPr lang="es-ES" dirty="0">
              <a:solidFill>
                <a:schemeClr val="tx1"/>
              </a:solidFill>
            </a:rPr>
            <a:t>Identificar las posibles clases (sustantivos relevantes)</a:t>
          </a:r>
        </a:p>
      </dgm:t>
    </dgm:pt>
    <dgm:pt modelId="{FA2C1D83-3EE8-4DB8-A1C4-82285AF82E8C}" type="parTrans" cxnId="{7D80622D-5376-4E74-834C-8A237940F6BA}">
      <dgm:prSet/>
      <dgm:spPr/>
      <dgm:t>
        <a:bodyPr/>
        <a:lstStyle/>
        <a:p>
          <a:endParaRPr lang="es-ES">
            <a:solidFill>
              <a:schemeClr val="tx1"/>
            </a:solidFill>
          </a:endParaRPr>
        </a:p>
      </dgm:t>
    </dgm:pt>
    <dgm:pt modelId="{F4D74E71-B5D4-4C3B-898A-D2E45B938769}" type="sibTrans" cxnId="{7D80622D-5376-4E74-834C-8A237940F6BA}">
      <dgm:prSet/>
      <dgm:spPr/>
      <dgm:t>
        <a:bodyPr/>
        <a:lstStyle/>
        <a:p>
          <a:endParaRPr lang="es-ES">
            <a:solidFill>
              <a:schemeClr val="tx1"/>
            </a:solidFill>
          </a:endParaRPr>
        </a:p>
      </dgm:t>
    </dgm:pt>
    <dgm:pt modelId="{ECE3474C-648D-4344-A0B5-137F1472FB1F}">
      <dgm:prSet/>
      <dgm:spPr/>
      <dgm:t>
        <a:bodyPr/>
        <a:lstStyle/>
        <a:p>
          <a:r>
            <a:rPr lang="es-ES" dirty="0">
              <a:solidFill>
                <a:schemeClr val="tx1"/>
              </a:solidFill>
            </a:rPr>
            <a:t>Relacionar sustantivos con datos de entrada, de salida y las  acciones</a:t>
          </a:r>
        </a:p>
      </dgm:t>
    </dgm:pt>
    <dgm:pt modelId="{5EBF772C-B95C-43A3-9B4E-138329B30FE0}" type="parTrans" cxnId="{A2288D9B-16D4-4863-8116-92BFC92AB829}">
      <dgm:prSet/>
      <dgm:spPr/>
      <dgm:t>
        <a:bodyPr/>
        <a:lstStyle/>
        <a:p>
          <a:endParaRPr lang="es-ES">
            <a:solidFill>
              <a:schemeClr val="tx1"/>
            </a:solidFill>
          </a:endParaRPr>
        </a:p>
      </dgm:t>
    </dgm:pt>
    <dgm:pt modelId="{CBB43636-E683-45FA-A677-D6DC0924793E}" type="sibTrans" cxnId="{A2288D9B-16D4-4863-8116-92BFC92AB829}">
      <dgm:prSet/>
      <dgm:spPr/>
      <dgm:t>
        <a:bodyPr/>
        <a:lstStyle/>
        <a:p>
          <a:endParaRPr lang="es-ES">
            <a:solidFill>
              <a:schemeClr val="tx1"/>
            </a:solidFill>
          </a:endParaRPr>
        </a:p>
      </dgm:t>
    </dgm:pt>
    <dgm:pt modelId="{DF79D6CE-DFFB-4818-A49F-9DA054E75099}">
      <dgm:prSet/>
      <dgm:spPr/>
      <dgm:t>
        <a:bodyPr/>
        <a:lstStyle/>
        <a:p>
          <a:r>
            <a:rPr lang="es-ES" dirty="0">
              <a:solidFill>
                <a:schemeClr val="tx1"/>
              </a:solidFill>
            </a:rPr>
            <a:t>Serán Clases: aquellas que tengan relacionado un dato o una acción (atributos o métodos)</a:t>
          </a:r>
        </a:p>
      </dgm:t>
    </dgm:pt>
    <dgm:pt modelId="{CFBD271B-7DDF-4D96-BFC6-D1FC8917082D}" type="parTrans" cxnId="{E5BCA5F6-2739-4A7B-BB14-85C9729E60DA}">
      <dgm:prSet/>
      <dgm:spPr/>
      <dgm:t>
        <a:bodyPr/>
        <a:lstStyle/>
        <a:p>
          <a:endParaRPr lang="es-ES">
            <a:solidFill>
              <a:schemeClr val="tx1"/>
            </a:solidFill>
          </a:endParaRPr>
        </a:p>
      </dgm:t>
    </dgm:pt>
    <dgm:pt modelId="{8EFFA3DE-D238-4C02-91B3-54B44929CD9B}" type="sibTrans" cxnId="{E5BCA5F6-2739-4A7B-BB14-85C9729E60DA}">
      <dgm:prSet/>
      <dgm:spPr/>
      <dgm:t>
        <a:bodyPr/>
        <a:lstStyle/>
        <a:p>
          <a:endParaRPr lang="es-ES">
            <a:solidFill>
              <a:schemeClr val="tx1"/>
            </a:solidFill>
          </a:endParaRPr>
        </a:p>
      </dgm:t>
    </dgm:pt>
    <dgm:pt modelId="{D0D6873E-D044-402B-824B-BDD1B8DD0D91}">
      <dgm:prSet/>
      <dgm:spPr/>
      <dgm:t>
        <a:bodyPr/>
        <a:lstStyle/>
        <a:p>
          <a:r>
            <a:rPr lang="es-ES" dirty="0">
              <a:solidFill>
                <a:schemeClr val="tx1"/>
              </a:solidFill>
            </a:rPr>
            <a:t>Nombrar la clase con un sustantivo en singular y diagramarla con sus atributos y métodos </a:t>
          </a:r>
        </a:p>
      </dgm:t>
    </dgm:pt>
    <dgm:pt modelId="{A55428AE-EC1D-498F-8525-225FA2CCD19C}" type="parTrans" cxnId="{0DEFA185-FA23-4D48-9A40-A5FD9F6DD640}">
      <dgm:prSet/>
      <dgm:spPr/>
      <dgm:t>
        <a:bodyPr/>
        <a:lstStyle/>
        <a:p>
          <a:endParaRPr lang="es-ES">
            <a:solidFill>
              <a:schemeClr val="tx1"/>
            </a:solidFill>
          </a:endParaRPr>
        </a:p>
      </dgm:t>
    </dgm:pt>
    <dgm:pt modelId="{3320838F-CABD-4095-B402-CF71E056E0C7}" type="sibTrans" cxnId="{0DEFA185-FA23-4D48-9A40-A5FD9F6DD640}">
      <dgm:prSet/>
      <dgm:spPr/>
      <dgm:t>
        <a:bodyPr/>
        <a:lstStyle/>
        <a:p>
          <a:endParaRPr lang="es-ES">
            <a:solidFill>
              <a:schemeClr val="tx1"/>
            </a:solidFill>
          </a:endParaRPr>
        </a:p>
      </dgm:t>
    </dgm:pt>
    <dgm:pt modelId="{8544762E-32D7-4BF0-BFD6-4BCB78151AC8}" type="pres">
      <dgm:prSet presAssocID="{9E9C2CEE-EBA9-4458-B22E-89C3BD27810D}" presName="Name0" presStyleCnt="0">
        <dgm:presLayoutVars>
          <dgm:dir/>
          <dgm:resizeHandles val="exact"/>
        </dgm:presLayoutVars>
      </dgm:prSet>
      <dgm:spPr/>
    </dgm:pt>
    <dgm:pt modelId="{40E48AE0-A129-4BBB-A261-06A15D74636A}" type="pres">
      <dgm:prSet presAssocID="{D7B4CE83-0915-4C77-A83D-1EF6D64C4FAF}" presName="node" presStyleLbl="node1" presStyleIdx="0" presStyleCnt="4">
        <dgm:presLayoutVars>
          <dgm:bulletEnabled val="1"/>
        </dgm:presLayoutVars>
      </dgm:prSet>
      <dgm:spPr/>
    </dgm:pt>
    <dgm:pt modelId="{A1031371-E908-49EB-B590-6F3D4FCA11CC}" type="pres">
      <dgm:prSet presAssocID="{F4D74E71-B5D4-4C3B-898A-D2E45B938769}" presName="sibTrans" presStyleLbl="sibTrans2D1" presStyleIdx="0" presStyleCnt="3"/>
      <dgm:spPr/>
    </dgm:pt>
    <dgm:pt modelId="{B3D05A9D-380D-4B72-BEF6-B85A6BADBD17}" type="pres">
      <dgm:prSet presAssocID="{F4D74E71-B5D4-4C3B-898A-D2E45B938769}" presName="connectorText" presStyleLbl="sibTrans2D1" presStyleIdx="0" presStyleCnt="3"/>
      <dgm:spPr/>
    </dgm:pt>
    <dgm:pt modelId="{624800C0-B656-418E-8C12-953CD35A84D1}" type="pres">
      <dgm:prSet presAssocID="{ECE3474C-648D-4344-A0B5-137F1472FB1F}" presName="node" presStyleLbl="node1" presStyleIdx="1" presStyleCnt="4">
        <dgm:presLayoutVars>
          <dgm:bulletEnabled val="1"/>
        </dgm:presLayoutVars>
      </dgm:prSet>
      <dgm:spPr/>
    </dgm:pt>
    <dgm:pt modelId="{E8F31EC0-ECE3-4B60-875C-2F60E65CC9EE}" type="pres">
      <dgm:prSet presAssocID="{CBB43636-E683-45FA-A677-D6DC0924793E}" presName="sibTrans" presStyleLbl="sibTrans2D1" presStyleIdx="1" presStyleCnt="3"/>
      <dgm:spPr/>
    </dgm:pt>
    <dgm:pt modelId="{2B724C2F-390F-41EF-A3B7-2A426CC59C1D}" type="pres">
      <dgm:prSet presAssocID="{CBB43636-E683-45FA-A677-D6DC0924793E}" presName="connectorText" presStyleLbl="sibTrans2D1" presStyleIdx="1" presStyleCnt="3"/>
      <dgm:spPr/>
    </dgm:pt>
    <dgm:pt modelId="{4ED0E37E-BA4E-489A-BE80-2A23BD26AA48}" type="pres">
      <dgm:prSet presAssocID="{DF79D6CE-DFFB-4818-A49F-9DA054E75099}" presName="node" presStyleLbl="node1" presStyleIdx="2" presStyleCnt="4">
        <dgm:presLayoutVars>
          <dgm:bulletEnabled val="1"/>
        </dgm:presLayoutVars>
      </dgm:prSet>
      <dgm:spPr/>
    </dgm:pt>
    <dgm:pt modelId="{848A626A-D260-4FE7-8981-E40C08053B42}" type="pres">
      <dgm:prSet presAssocID="{8EFFA3DE-D238-4C02-91B3-54B44929CD9B}" presName="sibTrans" presStyleLbl="sibTrans2D1" presStyleIdx="2" presStyleCnt="3"/>
      <dgm:spPr/>
    </dgm:pt>
    <dgm:pt modelId="{DD75D95C-E818-47D6-87ED-F36EE6C20A2E}" type="pres">
      <dgm:prSet presAssocID="{8EFFA3DE-D238-4C02-91B3-54B44929CD9B}" presName="connectorText" presStyleLbl="sibTrans2D1" presStyleIdx="2" presStyleCnt="3"/>
      <dgm:spPr/>
    </dgm:pt>
    <dgm:pt modelId="{9D494211-EBA4-4918-8D47-012CE93D2EA2}" type="pres">
      <dgm:prSet presAssocID="{D0D6873E-D044-402B-824B-BDD1B8DD0D91}" presName="node" presStyleLbl="node1" presStyleIdx="3" presStyleCnt="4">
        <dgm:presLayoutVars>
          <dgm:bulletEnabled val="1"/>
        </dgm:presLayoutVars>
      </dgm:prSet>
      <dgm:spPr/>
    </dgm:pt>
  </dgm:ptLst>
  <dgm:cxnLst>
    <dgm:cxn modelId="{E9E7FB06-DD2E-4EBB-B235-9E16F24125E1}" type="presOf" srcId="{9E9C2CEE-EBA9-4458-B22E-89C3BD27810D}" destId="{8544762E-32D7-4BF0-BFD6-4BCB78151AC8}" srcOrd="0" destOrd="0" presId="urn:microsoft.com/office/officeart/2005/8/layout/process1"/>
    <dgm:cxn modelId="{DC48D508-D9ED-4390-AEF4-1911EF2F7C5C}" type="presOf" srcId="{D0D6873E-D044-402B-824B-BDD1B8DD0D91}" destId="{9D494211-EBA4-4918-8D47-012CE93D2EA2}" srcOrd="0" destOrd="0" presId="urn:microsoft.com/office/officeart/2005/8/layout/process1"/>
    <dgm:cxn modelId="{8A3D7F09-2A79-4CA0-9682-FAFD25D3A9C7}" type="presOf" srcId="{8EFFA3DE-D238-4C02-91B3-54B44929CD9B}" destId="{848A626A-D260-4FE7-8981-E40C08053B42}" srcOrd="0" destOrd="0" presId="urn:microsoft.com/office/officeart/2005/8/layout/process1"/>
    <dgm:cxn modelId="{59A3651E-5E21-4C47-9FD5-27C2B1AD9EC4}" type="presOf" srcId="{F4D74E71-B5D4-4C3B-898A-D2E45B938769}" destId="{B3D05A9D-380D-4B72-BEF6-B85A6BADBD17}" srcOrd="1" destOrd="0" presId="urn:microsoft.com/office/officeart/2005/8/layout/process1"/>
    <dgm:cxn modelId="{7D80622D-5376-4E74-834C-8A237940F6BA}" srcId="{9E9C2CEE-EBA9-4458-B22E-89C3BD27810D}" destId="{D7B4CE83-0915-4C77-A83D-1EF6D64C4FAF}" srcOrd="0" destOrd="0" parTransId="{FA2C1D83-3EE8-4DB8-A1C4-82285AF82E8C}" sibTransId="{F4D74E71-B5D4-4C3B-898A-D2E45B938769}"/>
    <dgm:cxn modelId="{521C2E36-8378-4E8F-A424-652AD1464DFF}" type="presOf" srcId="{DF79D6CE-DFFB-4818-A49F-9DA054E75099}" destId="{4ED0E37E-BA4E-489A-BE80-2A23BD26AA48}" srcOrd="0" destOrd="0" presId="urn:microsoft.com/office/officeart/2005/8/layout/process1"/>
    <dgm:cxn modelId="{F7960648-5F12-4A74-9210-A2F2ADC80990}" type="presOf" srcId="{8EFFA3DE-D238-4C02-91B3-54B44929CD9B}" destId="{DD75D95C-E818-47D6-87ED-F36EE6C20A2E}" srcOrd="1" destOrd="0" presId="urn:microsoft.com/office/officeart/2005/8/layout/process1"/>
    <dgm:cxn modelId="{63E93C56-EB2E-4B3A-8F05-2634269C8E5C}" type="presOf" srcId="{ECE3474C-648D-4344-A0B5-137F1472FB1F}" destId="{624800C0-B656-418E-8C12-953CD35A84D1}" srcOrd="0" destOrd="0" presId="urn:microsoft.com/office/officeart/2005/8/layout/process1"/>
    <dgm:cxn modelId="{D0659B76-FDD9-4A8A-B0D3-33E660452B66}" type="presOf" srcId="{F4D74E71-B5D4-4C3B-898A-D2E45B938769}" destId="{A1031371-E908-49EB-B590-6F3D4FCA11CC}" srcOrd="0" destOrd="0" presId="urn:microsoft.com/office/officeart/2005/8/layout/process1"/>
    <dgm:cxn modelId="{0DEFA185-FA23-4D48-9A40-A5FD9F6DD640}" srcId="{9E9C2CEE-EBA9-4458-B22E-89C3BD27810D}" destId="{D0D6873E-D044-402B-824B-BDD1B8DD0D91}" srcOrd="3" destOrd="0" parTransId="{A55428AE-EC1D-498F-8525-225FA2CCD19C}" sibTransId="{3320838F-CABD-4095-B402-CF71E056E0C7}"/>
    <dgm:cxn modelId="{1AAF5798-E6EA-4DF8-A4BB-E1FFC65F94B9}" type="presOf" srcId="{CBB43636-E683-45FA-A677-D6DC0924793E}" destId="{2B724C2F-390F-41EF-A3B7-2A426CC59C1D}" srcOrd="1" destOrd="0" presId="urn:microsoft.com/office/officeart/2005/8/layout/process1"/>
    <dgm:cxn modelId="{A2288D9B-16D4-4863-8116-92BFC92AB829}" srcId="{9E9C2CEE-EBA9-4458-B22E-89C3BD27810D}" destId="{ECE3474C-648D-4344-A0B5-137F1472FB1F}" srcOrd="1" destOrd="0" parTransId="{5EBF772C-B95C-43A3-9B4E-138329B30FE0}" sibTransId="{CBB43636-E683-45FA-A677-D6DC0924793E}"/>
    <dgm:cxn modelId="{8F2E169D-6DFC-4021-9B31-5B6263D4AE94}" type="presOf" srcId="{CBB43636-E683-45FA-A677-D6DC0924793E}" destId="{E8F31EC0-ECE3-4B60-875C-2F60E65CC9EE}" srcOrd="0" destOrd="0" presId="urn:microsoft.com/office/officeart/2005/8/layout/process1"/>
    <dgm:cxn modelId="{14D87CD0-EC5A-40D3-85E4-2576C9B02121}" type="presOf" srcId="{D7B4CE83-0915-4C77-A83D-1EF6D64C4FAF}" destId="{40E48AE0-A129-4BBB-A261-06A15D74636A}" srcOrd="0" destOrd="0" presId="urn:microsoft.com/office/officeart/2005/8/layout/process1"/>
    <dgm:cxn modelId="{E5BCA5F6-2739-4A7B-BB14-85C9729E60DA}" srcId="{9E9C2CEE-EBA9-4458-B22E-89C3BD27810D}" destId="{DF79D6CE-DFFB-4818-A49F-9DA054E75099}" srcOrd="2" destOrd="0" parTransId="{CFBD271B-7DDF-4D96-BFC6-D1FC8917082D}" sibTransId="{8EFFA3DE-D238-4C02-91B3-54B44929CD9B}"/>
    <dgm:cxn modelId="{D0FC33A8-A5FD-488D-9431-8ECD8EDAC1AE}" type="presParOf" srcId="{8544762E-32D7-4BF0-BFD6-4BCB78151AC8}" destId="{40E48AE0-A129-4BBB-A261-06A15D74636A}" srcOrd="0" destOrd="0" presId="urn:microsoft.com/office/officeart/2005/8/layout/process1"/>
    <dgm:cxn modelId="{4F741437-9507-4261-9597-B3D09052062E}" type="presParOf" srcId="{8544762E-32D7-4BF0-BFD6-4BCB78151AC8}" destId="{A1031371-E908-49EB-B590-6F3D4FCA11CC}" srcOrd="1" destOrd="0" presId="urn:microsoft.com/office/officeart/2005/8/layout/process1"/>
    <dgm:cxn modelId="{A79F794F-2E92-4065-876E-67F4C910B054}" type="presParOf" srcId="{A1031371-E908-49EB-B590-6F3D4FCA11CC}" destId="{B3D05A9D-380D-4B72-BEF6-B85A6BADBD17}" srcOrd="0" destOrd="0" presId="urn:microsoft.com/office/officeart/2005/8/layout/process1"/>
    <dgm:cxn modelId="{BC2935D1-43E6-447B-8B50-B39B62E0000E}" type="presParOf" srcId="{8544762E-32D7-4BF0-BFD6-4BCB78151AC8}" destId="{624800C0-B656-418E-8C12-953CD35A84D1}" srcOrd="2" destOrd="0" presId="urn:microsoft.com/office/officeart/2005/8/layout/process1"/>
    <dgm:cxn modelId="{1F882669-30DC-47DF-BB91-5AB474D94BE9}" type="presParOf" srcId="{8544762E-32D7-4BF0-BFD6-4BCB78151AC8}" destId="{E8F31EC0-ECE3-4B60-875C-2F60E65CC9EE}" srcOrd="3" destOrd="0" presId="urn:microsoft.com/office/officeart/2005/8/layout/process1"/>
    <dgm:cxn modelId="{588AFF4C-C6F7-4E9D-8637-231FF6A52B28}" type="presParOf" srcId="{E8F31EC0-ECE3-4B60-875C-2F60E65CC9EE}" destId="{2B724C2F-390F-41EF-A3B7-2A426CC59C1D}" srcOrd="0" destOrd="0" presId="urn:microsoft.com/office/officeart/2005/8/layout/process1"/>
    <dgm:cxn modelId="{628DB96E-4536-4CD1-BEBD-ABEF05DB1871}" type="presParOf" srcId="{8544762E-32D7-4BF0-BFD6-4BCB78151AC8}" destId="{4ED0E37E-BA4E-489A-BE80-2A23BD26AA48}" srcOrd="4" destOrd="0" presId="urn:microsoft.com/office/officeart/2005/8/layout/process1"/>
    <dgm:cxn modelId="{F52524AF-7EFC-4F71-BAC5-FF955D8D8EA3}" type="presParOf" srcId="{8544762E-32D7-4BF0-BFD6-4BCB78151AC8}" destId="{848A626A-D260-4FE7-8981-E40C08053B42}" srcOrd="5" destOrd="0" presId="urn:microsoft.com/office/officeart/2005/8/layout/process1"/>
    <dgm:cxn modelId="{8C2D3F06-1847-4378-876F-B81BB14230DE}" type="presParOf" srcId="{848A626A-D260-4FE7-8981-E40C08053B42}" destId="{DD75D95C-E818-47D6-87ED-F36EE6C20A2E}" srcOrd="0" destOrd="0" presId="urn:microsoft.com/office/officeart/2005/8/layout/process1"/>
    <dgm:cxn modelId="{59A7FB53-B912-4A50-B27D-4D515CC47C7C}" type="presParOf" srcId="{8544762E-32D7-4BF0-BFD6-4BCB78151AC8}" destId="{9D494211-EBA4-4918-8D47-012CE93D2EA2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E48AE0-A129-4BBB-A261-06A15D74636A}">
      <dsp:nvSpPr>
        <dsp:cNvPr id="0" name=""/>
        <dsp:cNvSpPr/>
      </dsp:nvSpPr>
      <dsp:spPr>
        <a:xfrm>
          <a:off x="4266" y="2004349"/>
          <a:ext cx="1865609" cy="203903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>
              <a:solidFill>
                <a:schemeClr val="tx1"/>
              </a:solidFill>
            </a:rPr>
            <a:t>Identificar las posibles clases (sustantivos relevantes)</a:t>
          </a:r>
        </a:p>
      </dsp:txBody>
      <dsp:txXfrm>
        <a:off x="58908" y="2058991"/>
        <a:ext cx="1756325" cy="1929746"/>
      </dsp:txXfrm>
    </dsp:sp>
    <dsp:sp modelId="{A1031371-E908-49EB-B590-6F3D4FCA11CC}">
      <dsp:nvSpPr>
        <dsp:cNvPr id="0" name=""/>
        <dsp:cNvSpPr/>
      </dsp:nvSpPr>
      <dsp:spPr>
        <a:xfrm>
          <a:off x="2056437" y="2792529"/>
          <a:ext cx="395509" cy="4626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400" kern="1200">
            <a:solidFill>
              <a:schemeClr val="tx1"/>
            </a:solidFill>
          </a:endParaRPr>
        </a:p>
      </dsp:txBody>
      <dsp:txXfrm>
        <a:off x="2056437" y="2885063"/>
        <a:ext cx="276856" cy="277603"/>
      </dsp:txXfrm>
    </dsp:sp>
    <dsp:sp modelId="{624800C0-B656-418E-8C12-953CD35A84D1}">
      <dsp:nvSpPr>
        <dsp:cNvPr id="0" name=""/>
        <dsp:cNvSpPr/>
      </dsp:nvSpPr>
      <dsp:spPr>
        <a:xfrm>
          <a:off x="2616120" y="2004349"/>
          <a:ext cx="1865609" cy="203903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>
              <a:solidFill>
                <a:schemeClr val="tx1"/>
              </a:solidFill>
            </a:rPr>
            <a:t>Relacionar sustantivos con datos de entrada, de salida y las  acciones</a:t>
          </a:r>
        </a:p>
      </dsp:txBody>
      <dsp:txXfrm>
        <a:off x="2670762" y="2058991"/>
        <a:ext cx="1756325" cy="1929746"/>
      </dsp:txXfrm>
    </dsp:sp>
    <dsp:sp modelId="{E8F31EC0-ECE3-4B60-875C-2F60E65CC9EE}">
      <dsp:nvSpPr>
        <dsp:cNvPr id="0" name=""/>
        <dsp:cNvSpPr/>
      </dsp:nvSpPr>
      <dsp:spPr>
        <a:xfrm>
          <a:off x="4668291" y="2792529"/>
          <a:ext cx="395509" cy="4626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400" kern="1200">
            <a:solidFill>
              <a:schemeClr val="tx1"/>
            </a:solidFill>
          </a:endParaRPr>
        </a:p>
      </dsp:txBody>
      <dsp:txXfrm>
        <a:off x="4668291" y="2885063"/>
        <a:ext cx="276856" cy="277603"/>
      </dsp:txXfrm>
    </dsp:sp>
    <dsp:sp modelId="{4ED0E37E-BA4E-489A-BE80-2A23BD26AA48}">
      <dsp:nvSpPr>
        <dsp:cNvPr id="0" name=""/>
        <dsp:cNvSpPr/>
      </dsp:nvSpPr>
      <dsp:spPr>
        <a:xfrm>
          <a:off x="5227973" y="2004349"/>
          <a:ext cx="1865609" cy="203903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>
              <a:solidFill>
                <a:schemeClr val="tx1"/>
              </a:solidFill>
            </a:rPr>
            <a:t>Serán Clases: aquellas que tengan relacionado un dato o una acción (atributos o métodos)</a:t>
          </a:r>
        </a:p>
      </dsp:txBody>
      <dsp:txXfrm>
        <a:off x="5282615" y="2058991"/>
        <a:ext cx="1756325" cy="1929746"/>
      </dsp:txXfrm>
    </dsp:sp>
    <dsp:sp modelId="{848A626A-D260-4FE7-8981-E40C08053B42}">
      <dsp:nvSpPr>
        <dsp:cNvPr id="0" name=""/>
        <dsp:cNvSpPr/>
      </dsp:nvSpPr>
      <dsp:spPr>
        <a:xfrm>
          <a:off x="7280144" y="2792529"/>
          <a:ext cx="395509" cy="4626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400" kern="1200">
            <a:solidFill>
              <a:schemeClr val="tx1"/>
            </a:solidFill>
          </a:endParaRPr>
        </a:p>
      </dsp:txBody>
      <dsp:txXfrm>
        <a:off x="7280144" y="2885063"/>
        <a:ext cx="276856" cy="277603"/>
      </dsp:txXfrm>
    </dsp:sp>
    <dsp:sp modelId="{9D494211-EBA4-4918-8D47-012CE93D2EA2}">
      <dsp:nvSpPr>
        <dsp:cNvPr id="0" name=""/>
        <dsp:cNvSpPr/>
      </dsp:nvSpPr>
      <dsp:spPr>
        <a:xfrm>
          <a:off x="7839827" y="2004349"/>
          <a:ext cx="1865609" cy="203903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>
              <a:solidFill>
                <a:schemeClr val="tx1"/>
              </a:solidFill>
            </a:rPr>
            <a:t>Nombrar la clase con un sustantivo en singular y diagramarla con sus atributos y métodos </a:t>
          </a:r>
        </a:p>
      </dsp:txBody>
      <dsp:txXfrm>
        <a:off x="7894469" y="2058991"/>
        <a:ext cx="1756325" cy="19297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11" indent="0" algn="ctr">
              <a:buNone/>
              <a:defRPr sz="2000"/>
            </a:lvl2pPr>
            <a:lvl3pPr marL="914422" indent="0" algn="ctr">
              <a:buNone/>
              <a:defRPr sz="1800"/>
            </a:lvl3pPr>
            <a:lvl4pPr marL="1371633" indent="0" algn="ctr">
              <a:buNone/>
              <a:defRPr sz="1600"/>
            </a:lvl4pPr>
            <a:lvl5pPr marL="1828844" indent="0" algn="ctr">
              <a:buNone/>
              <a:defRPr sz="1600"/>
            </a:lvl5pPr>
            <a:lvl6pPr marL="2286055" indent="0" algn="ctr">
              <a:buNone/>
              <a:defRPr sz="1600"/>
            </a:lvl6pPr>
            <a:lvl7pPr marL="2743266" indent="0" algn="ctr">
              <a:buNone/>
              <a:defRPr sz="1600"/>
            </a:lvl7pPr>
            <a:lvl8pPr marL="3200476" indent="0" algn="ctr">
              <a:buNone/>
              <a:defRPr sz="1600"/>
            </a:lvl8pPr>
            <a:lvl9pPr marL="3657687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23/01/2024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290752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23/01/2024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42047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23/01/2024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01954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23/01/2024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03309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1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2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3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4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5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7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8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23/01/2024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06922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23/01/2024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34045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1" indent="0">
              <a:buNone/>
              <a:defRPr sz="2000" b="1"/>
            </a:lvl2pPr>
            <a:lvl3pPr marL="914422" indent="0">
              <a:buNone/>
              <a:defRPr sz="1800" b="1"/>
            </a:lvl3pPr>
            <a:lvl4pPr marL="1371633" indent="0">
              <a:buNone/>
              <a:defRPr sz="1600" b="1"/>
            </a:lvl4pPr>
            <a:lvl5pPr marL="1828844" indent="0">
              <a:buNone/>
              <a:defRPr sz="1600" b="1"/>
            </a:lvl5pPr>
            <a:lvl6pPr marL="2286055" indent="0">
              <a:buNone/>
              <a:defRPr sz="1600" b="1"/>
            </a:lvl6pPr>
            <a:lvl7pPr marL="2743266" indent="0">
              <a:buNone/>
              <a:defRPr sz="1600" b="1"/>
            </a:lvl7pPr>
            <a:lvl8pPr marL="3200476" indent="0">
              <a:buNone/>
              <a:defRPr sz="1600" b="1"/>
            </a:lvl8pPr>
            <a:lvl9pPr marL="3657687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1" indent="0">
              <a:buNone/>
              <a:defRPr sz="2000" b="1"/>
            </a:lvl2pPr>
            <a:lvl3pPr marL="914422" indent="0">
              <a:buNone/>
              <a:defRPr sz="1800" b="1"/>
            </a:lvl3pPr>
            <a:lvl4pPr marL="1371633" indent="0">
              <a:buNone/>
              <a:defRPr sz="1600" b="1"/>
            </a:lvl4pPr>
            <a:lvl5pPr marL="1828844" indent="0">
              <a:buNone/>
              <a:defRPr sz="1600" b="1"/>
            </a:lvl5pPr>
            <a:lvl6pPr marL="2286055" indent="0">
              <a:buNone/>
              <a:defRPr sz="1600" b="1"/>
            </a:lvl6pPr>
            <a:lvl7pPr marL="2743266" indent="0">
              <a:buNone/>
              <a:defRPr sz="1600" b="1"/>
            </a:lvl7pPr>
            <a:lvl8pPr marL="3200476" indent="0">
              <a:buNone/>
              <a:defRPr sz="1600" b="1"/>
            </a:lvl8pPr>
            <a:lvl9pPr marL="3657687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23/01/2024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09983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23/01/2024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13528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23/01/2024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96815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1" indent="0">
              <a:buNone/>
              <a:defRPr sz="1400"/>
            </a:lvl2pPr>
            <a:lvl3pPr marL="914422" indent="0">
              <a:buNone/>
              <a:defRPr sz="1200"/>
            </a:lvl3pPr>
            <a:lvl4pPr marL="1371633" indent="0">
              <a:buNone/>
              <a:defRPr sz="1000"/>
            </a:lvl4pPr>
            <a:lvl5pPr marL="1828844" indent="0">
              <a:buNone/>
              <a:defRPr sz="1000"/>
            </a:lvl5pPr>
            <a:lvl6pPr marL="2286055" indent="0">
              <a:buNone/>
              <a:defRPr sz="1000"/>
            </a:lvl6pPr>
            <a:lvl7pPr marL="2743266" indent="0">
              <a:buNone/>
              <a:defRPr sz="1000"/>
            </a:lvl7pPr>
            <a:lvl8pPr marL="3200476" indent="0">
              <a:buNone/>
              <a:defRPr sz="1000"/>
            </a:lvl8pPr>
            <a:lvl9pPr marL="3657687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23/01/2024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6105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11" indent="0">
              <a:buNone/>
              <a:defRPr sz="2800"/>
            </a:lvl2pPr>
            <a:lvl3pPr marL="914422" indent="0">
              <a:buNone/>
              <a:defRPr sz="2400"/>
            </a:lvl3pPr>
            <a:lvl4pPr marL="1371633" indent="0">
              <a:buNone/>
              <a:defRPr sz="2000"/>
            </a:lvl4pPr>
            <a:lvl5pPr marL="1828844" indent="0">
              <a:buNone/>
              <a:defRPr sz="2000"/>
            </a:lvl5pPr>
            <a:lvl6pPr marL="2286055" indent="0">
              <a:buNone/>
              <a:defRPr sz="2000"/>
            </a:lvl6pPr>
            <a:lvl7pPr marL="2743266" indent="0">
              <a:buNone/>
              <a:defRPr sz="2000"/>
            </a:lvl7pPr>
            <a:lvl8pPr marL="3200476" indent="0">
              <a:buNone/>
              <a:defRPr sz="2000"/>
            </a:lvl8pPr>
            <a:lvl9pPr marL="3657687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1" indent="0">
              <a:buNone/>
              <a:defRPr sz="1400"/>
            </a:lvl2pPr>
            <a:lvl3pPr marL="914422" indent="0">
              <a:buNone/>
              <a:defRPr sz="1200"/>
            </a:lvl3pPr>
            <a:lvl4pPr marL="1371633" indent="0">
              <a:buNone/>
              <a:defRPr sz="1000"/>
            </a:lvl4pPr>
            <a:lvl5pPr marL="1828844" indent="0">
              <a:buNone/>
              <a:defRPr sz="1000"/>
            </a:lvl5pPr>
            <a:lvl6pPr marL="2286055" indent="0">
              <a:buNone/>
              <a:defRPr sz="1000"/>
            </a:lvl6pPr>
            <a:lvl7pPr marL="2743266" indent="0">
              <a:buNone/>
              <a:defRPr sz="1000"/>
            </a:lvl7pPr>
            <a:lvl8pPr marL="3200476" indent="0">
              <a:buNone/>
              <a:defRPr sz="1000"/>
            </a:lvl8pPr>
            <a:lvl9pPr marL="3657687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23/01/2024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56838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86245D-015E-46AE-96CC-32E8A5E9A1DF}" type="datetimeFigureOut">
              <a:rPr lang="es-CO" smtClean="0"/>
              <a:t>23/01/2024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36996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22" rtl="0" eaLnBrk="1" latinLnBrk="0" hangingPunct="1">
        <a:lnSpc>
          <a:spcPct val="90000"/>
        </a:lnSpc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6" indent="-228605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7" indent="-228605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39" indent="-228605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49" indent="-228605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0" indent="-228605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1" indent="-228605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2" indent="-228605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3" indent="-228605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1" algn="l" defTabSz="91442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2" algn="l" defTabSz="91442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3" algn="l" defTabSz="91442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4" algn="l" defTabSz="91442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5" algn="l" defTabSz="91442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6" algn="l" defTabSz="91442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76" algn="l" defTabSz="91442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87" algn="l" defTabSz="91442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koalite.com/2015/02/cohesion-y-acoplamiento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7157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Errores en la definición de objetos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5"/>
            <a:ext cx="4652682" cy="4351338"/>
          </a:xfrm>
        </p:spPr>
        <p:txBody>
          <a:bodyPr>
            <a:normAutofit/>
          </a:bodyPr>
          <a:lstStyle/>
          <a:p>
            <a:r>
              <a:rPr lang="es-ES" sz="2471" dirty="0"/>
              <a:t>No se deben nombrar en plural</a:t>
            </a:r>
          </a:p>
          <a:p>
            <a:r>
              <a:rPr lang="es-ES" sz="2471" dirty="0">
                <a:solidFill>
                  <a:schemeClr val="accent6"/>
                </a:solidFill>
              </a:rPr>
              <a:t>Automóvil: Objeto</a:t>
            </a:r>
          </a:p>
          <a:p>
            <a:pPr lvl="1"/>
            <a:r>
              <a:rPr lang="es-ES" sz="2118" dirty="0">
                <a:solidFill>
                  <a:schemeClr val="accent6"/>
                </a:solidFill>
              </a:rPr>
              <a:t>Rueda: Objeto </a:t>
            </a:r>
          </a:p>
          <a:p>
            <a:pPr lvl="1"/>
            <a:r>
              <a:rPr lang="es-ES" sz="2118" dirty="0">
                <a:solidFill>
                  <a:schemeClr val="accent6"/>
                </a:solidFill>
              </a:rPr>
              <a:t>Motor: Objeto</a:t>
            </a:r>
          </a:p>
          <a:p>
            <a:pPr lvl="1"/>
            <a:r>
              <a:rPr lang="es-ES" sz="2118" strike="sngStrike" dirty="0">
                <a:solidFill>
                  <a:srgbClr val="FF0000"/>
                </a:solidFill>
              </a:rPr>
              <a:t>Motores: son una cantidad de objetos</a:t>
            </a:r>
          </a:p>
          <a:p>
            <a:pPr lvl="1"/>
            <a:r>
              <a:rPr lang="es-ES" sz="2118" strike="sngStrike" dirty="0">
                <a:solidFill>
                  <a:srgbClr val="FF0000"/>
                </a:solidFill>
              </a:rPr>
              <a:t>Lado Izquierdo: No es objeto</a:t>
            </a:r>
          </a:p>
          <a:p>
            <a:r>
              <a:rPr lang="es-ES" sz="2471" dirty="0"/>
              <a:t>Un objeto no se puede llamar </a:t>
            </a:r>
            <a:r>
              <a:rPr lang="es-ES" sz="2471" dirty="0">
                <a:solidFill>
                  <a:srgbClr val="FF0000"/>
                </a:solidFill>
              </a:rPr>
              <a:t>dato, información</a:t>
            </a:r>
          </a:p>
          <a:p>
            <a:pPr marL="0" indent="0">
              <a:buNone/>
            </a:pPr>
            <a:endParaRPr lang="es-CO" sz="2471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7945" y="2341124"/>
            <a:ext cx="2963938" cy="1935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860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562B6F-0B56-41AF-B0D8-D9827982F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6"/>
            <a:ext cx="9205361" cy="1325563"/>
          </a:xfrm>
        </p:spPr>
        <p:txBody>
          <a:bodyPr/>
          <a:lstStyle/>
          <a:p>
            <a:r>
              <a:rPr lang="es-CO" dirty="0"/>
              <a:t>Qué es una clase?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4827D47-F8BF-43C7-8973-372F0A186CF7}"/>
              </a:ext>
            </a:extLst>
          </p:cNvPr>
          <p:cNvSpPr txBox="1"/>
          <p:nvPr/>
        </p:nvSpPr>
        <p:spPr>
          <a:xfrm>
            <a:off x="573897" y="1690689"/>
            <a:ext cx="5115601" cy="4709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03433"/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Una clase es una descripción de un conjunto de objetos que comparten </a:t>
            </a:r>
            <a:r>
              <a:rPr lang="es-CO" sz="1765" b="1" dirty="0">
                <a:solidFill>
                  <a:srgbClr val="70AD47"/>
                </a:solidFill>
                <a:latin typeface="Calibri" panose="020F0502020204030204"/>
              </a:rPr>
              <a:t>los mismos </a:t>
            </a:r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atributos, operaciones, relaciones y semántica.</a:t>
            </a:r>
          </a:p>
          <a:p>
            <a:pPr defTabSz="403433"/>
            <a:endParaRPr lang="es-ES" sz="1765" dirty="0">
              <a:solidFill>
                <a:prstClr val="black"/>
              </a:solidFill>
              <a:latin typeface="Calibri" panose="020F0502020204030204"/>
            </a:endParaRPr>
          </a:p>
          <a:p>
            <a:pPr defTabSz="403433"/>
            <a:r>
              <a:rPr lang="es-ES" sz="1765" dirty="0">
                <a:solidFill>
                  <a:srgbClr val="5B9BD5">
                    <a:lumMod val="75000"/>
                  </a:srgbClr>
                </a:solidFill>
                <a:latin typeface="Calibri" panose="020F0502020204030204"/>
              </a:rPr>
              <a:t>Propiedades</a:t>
            </a:r>
            <a:r>
              <a:rPr lang="es-ES" sz="1765" dirty="0">
                <a:solidFill>
                  <a:prstClr val="black"/>
                </a:solidFill>
                <a:latin typeface="Calibri" panose="020F0502020204030204"/>
              </a:rPr>
              <a:t> del objeto lo definen los </a:t>
            </a:r>
            <a:r>
              <a:rPr lang="es-ES" sz="1765" dirty="0">
                <a:solidFill>
                  <a:srgbClr val="5B9BD5">
                    <a:lumMod val="75000"/>
                  </a:srgbClr>
                </a:solidFill>
                <a:latin typeface="Calibri" panose="020F0502020204030204"/>
              </a:rPr>
              <a:t>atributos</a:t>
            </a:r>
            <a:r>
              <a:rPr lang="es-ES" sz="1765" dirty="0">
                <a:solidFill>
                  <a:prstClr val="black"/>
                </a:solidFill>
                <a:latin typeface="Calibri" panose="020F0502020204030204"/>
              </a:rPr>
              <a:t> </a:t>
            </a:r>
          </a:p>
          <a:p>
            <a:pPr defTabSz="403433"/>
            <a:endParaRPr lang="es-ES" sz="1765" dirty="0">
              <a:solidFill>
                <a:prstClr val="black"/>
              </a:solidFill>
              <a:latin typeface="Calibri" panose="020F0502020204030204"/>
            </a:endParaRPr>
          </a:p>
          <a:p>
            <a:pPr defTabSz="403433"/>
            <a:r>
              <a:rPr lang="es-ES" sz="1765" dirty="0">
                <a:solidFill>
                  <a:srgbClr val="5B9BD5">
                    <a:lumMod val="75000"/>
                  </a:srgbClr>
                </a:solidFill>
                <a:latin typeface="Calibri" panose="020F0502020204030204"/>
              </a:rPr>
              <a:t>Comportamiento</a:t>
            </a:r>
            <a:r>
              <a:rPr lang="es-ES" sz="1765" dirty="0">
                <a:solidFill>
                  <a:prstClr val="black"/>
                </a:solidFill>
                <a:latin typeface="Calibri" panose="020F0502020204030204"/>
              </a:rPr>
              <a:t> del objeto lo definen las </a:t>
            </a:r>
            <a:r>
              <a:rPr lang="es-ES" sz="1765" dirty="0">
                <a:solidFill>
                  <a:srgbClr val="5B9BD5">
                    <a:lumMod val="75000"/>
                  </a:srgbClr>
                </a:solidFill>
                <a:latin typeface="Calibri" panose="020F0502020204030204"/>
              </a:rPr>
              <a:t>operaciones</a:t>
            </a:r>
          </a:p>
          <a:p>
            <a:pPr defTabSz="403433"/>
            <a:endParaRPr lang="es-CO" sz="1765" dirty="0">
              <a:solidFill>
                <a:prstClr val="black"/>
              </a:solidFill>
              <a:latin typeface="Calibri" panose="020F0502020204030204"/>
            </a:endParaRPr>
          </a:p>
          <a:p>
            <a:pPr defTabSz="403433"/>
            <a:r>
              <a:rPr lang="es-CO" b="1" dirty="0">
                <a:solidFill>
                  <a:srgbClr val="FF0000"/>
                </a:solidFill>
                <a:latin typeface="Calibri" panose="020F0502020204030204"/>
              </a:rPr>
              <a:t>Agrupador de objetos del mismo tipo</a:t>
            </a:r>
          </a:p>
          <a:p>
            <a:pPr defTabSz="403433"/>
            <a:endParaRPr lang="es-CO" sz="1765" dirty="0">
              <a:solidFill>
                <a:prstClr val="black"/>
              </a:solidFill>
              <a:latin typeface="Calibri" panose="020F0502020204030204"/>
            </a:endParaRPr>
          </a:p>
          <a:p>
            <a:pPr defTabSz="403433"/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La clase  que está en la parte superior de la jerarquía se crea para que contenga datos (atributos) y comportamientos  comunes (métodos) para todos sus miembros.</a:t>
            </a:r>
          </a:p>
          <a:p>
            <a:pPr defTabSz="403433"/>
            <a:endParaRPr lang="es-CO" sz="1765" dirty="0">
              <a:solidFill>
                <a:prstClr val="black"/>
              </a:solidFill>
              <a:latin typeface="Calibri" panose="020F0502020204030204"/>
            </a:endParaRPr>
          </a:p>
          <a:p>
            <a:pPr defTabSz="403433"/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La clase bicicleta describirá en conjunto a las bicicletas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5796C03-7651-4BCC-BC0E-933B1D55C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9498" y="1319086"/>
            <a:ext cx="2806496" cy="1439230"/>
          </a:xfrm>
          <a:prstGeom prst="rect">
            <a:avLst/>
          </a:prstGeom>
        </p:spPr>
      </p:pic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5813227D-A237-4ABB-8507-CFC46AD64127}"/>
              </a:ext>
            </a:extLst>
          </p:cNvPr>
          <p:cNvGraphicFramePr>
            <a:graphicFrameLocks noGrp="1"/>
          </p:cNvGraphicFramePr>
          <p:nvPr/>
        </p:nvGraphicFramePr>
        <p:xfrm>
          <a:off x="5953801" y="3016252"/>
          <a:ext cx="5548940" cy="19471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4470">
                  <a:extLst>
                    <a:ext uri="{9D8B030D-6E8A-4147-A177-3AD203B41FA5}">
                      <a16:colId xmlns:a16="http://schemas.microsoft.com/office/drawing/2014/main" val="2959629663"/>
                    </a:ext>
                  </a:extLst>
                </a:gridCol>
                <a:gridCol w="2774470">
                  <a:extLst>
                    <a:ext uri="{9D8B030D-6E8A-4147-A177-3AD203B41FA5}">
                      <a16:colId xmlns:a16="http://schemas.microsoft.com/office/drawing/2014/main" val="346371980"/>
                    </a:ext>
                  </a:extLst>
                </a:gridCol>
              </a:tblGrid>
              <a:tr h="322729"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Atributos</a:t>
                      </a:r>
                    </a:p>
                  </a:txBody>
                  <a:tcPr marL="80682" marR="80682" marT="40341" marB="40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Operaciones</a:t>
                      </a:r>
                    </a:p>
                  </a:txBody>
                  <a:tcPr marL="80682" marR="80682" marT="40341" marB="40341"/>
                </a:tc>
                <a:extLst>
                  <a:ext uri="{0D108BD9-81ED-4DB2-BD59-A6C34878D82A}">
                    <a16:rowId xmlns:a16="http://schemas.microsoft.com/office/drawing/2014/main" val="891887111"/>
                  </a:ext>
                </a:extLst>
              </a:tr>
              <a:tr h="322729"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Tamaño del marco</a:t>
                      </a:r>
                    </a:p>
                  </a:txBody>
                  <a:tcPr marL="80682" marR="80682" marT="40341" marB="40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Subir cambio</a:t>
                      </a:r>
                    </a:p>
                  </a:txBody>
                  <a:tcPr marL="80682" marR="80682" marT="40341" marB="40341"/>
                </a:tc>
                <a:extLst>
                  <a:ext uri="{0D108BD9-81ED-4DB2-BD59-A6C34878D82A}">
                    <a16:rowId xmlns:a16="http://schemas.microsoft.com/office/drawing/2014/main" val="1474992493"/>
                  </a:ext>
                </a:extLst>
              </a:tr>
              <a:tr h="322729"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Tamaño de la llanta</a:t>
                      </a:r>
                    </a:p>
                  </a:txBody>
                  <a:tcPr marL="80682" marR="80682" marT="40341" marB="40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Bajar cambio</a:t>
                      </a:r>
                    </a:p>
                  </a:txBody>
                  <a:tcPr marL="80682" marR="80682" marT="40341" marB="40341"/>
                </a:tc>
                <a:extLst>
                  <a:ext uri="{0D108BD9-81ED-4DB2-BD59-A6C34878D82A}">
                    <a16:rowId xmlns:a16="http://schemas.microsoft.com/office/drawing/2014/main" val="3629978765"/>
                  </a:ext>
                </a:extLst>
              </a:tr>
              <a:tr h="322729"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Material</a:t>
                      </a:r>
                    </a:p>
                  </a:txBody>
                  <a:tcPr marL="80682" marR="80682" marT="40341" marB="40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Rodar</a:t>
                      </a:r>
                    </a:p>
                  </a:txBody>
                  <a:tcPr marL="80682" marR="80682" marT="40341" marB="40341"/>
                </a:tc>
                <a:extLst>
                  <a:ext uri="{0D108BD9-81ED-4DB2-BD59-A6C34878D82A}">
                    <a16:rowId xmlns:a16="http://schemas.microsoft.com/office/drawing/2014/main" val="1796495066"/>
                  </a:ext>
                </a:extLst>
              </a:tr>
              <a:tr h="322729"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Cantidad de cambios</a:t>
                      </a:r>
                    </a:p>
                  </a:txBody>
                  <a:tcPr marL="80682" marR="80682" marT="40341" marB="40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Frenar</a:t>
                      </a:r>
                    </a:p>
                  </a:txBody>
                  <a:tcPr marL="80682" marR="80682" marT="40341" marB="40341"/>
                </a:tc>
                <a:extLst>
                  <a:ext uri="{0D108BD9-81ED-4DB2-BD59-A6C34878D82A}">
                    <a16:rowId xmlns:a16="http://schemas.microsoft.com/office/drawing/2014/main" val="3917193009"/>
                  </a:ext>
                </a:extLst>
              </a:tr>
              <a:tr h="322729"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Color</a:t>
                      </a:r>
                    </a:p>
                  </a:txBody>
                  <a:tcPr marL="80682" marR="80682" marT="40341" marB="40341"/>
                </a:tc>
                <a:tc>
                  <a:txBody>
                    <a:bodyPr/>
                    <a:lstStyle/>
                    <a:p>
                      <a:pPr algn="ctr"/>
                      <a:endParaRPr lang="es-CO" sz="1600" dirty="0"/>
                    </a:p>
                  </a:txBody>
                  <a:tcPr marL="80682" marR="80682" marT="40341" marB="40341"/>
                </a:tc>
                <a:extLst>
                  <a:ext uri="{0D108BD9-81ED-4DB2-BD59-A6C34878D82A}">
                    <a16:rowId xmlns:a16="http://schemas.microsoft.com/office/drawing/2014/main" val="1245876762"/>
                  </a:ext>
                </a:extLst>
              </a:tr>
            </a:tbl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AF4003ED-4ECC-4F5A-A0CE-35FD5AB6F6B4}"/>
              </a:ext>
            </a:extLst>
          </p:cNvPr>
          <p:cNvSpPr txBox="1"/>
          <p:nvPr/>
        </p:nvSpPr>
        <p:spPr>
          <a:xfrm>
            <a:off x="9006596" y="2064331"/>
            <a:ext cx="2386308" cy="336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03433"/>
            <a:r>
              <a:rPr lang="es-CO" sz="1588" dirty="0">
                <a:solidFill>
                  <a:prstClr val="black"/>
                </a:solidFill>
                <a:latin typeface="Calibri" panose="020F0502020204030204"/>
              </a:rPr>
              <a:t>Clase Bicicleta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6496320" y="5470114"/>
            <a:ext cx="4767715" cy="3366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03433"/>
            <a:r>
              <a:rPr lang="es-ES" sz="1588" b="1" dirty="0">
                <a:solidFill>
                  <a:srgbClr val="5B9BD5">
                    <a:lumMod val="75000"/>
                  </a:srgbClr>
                </a:solidFill>
                <a:latin typeface="Calibri" panose="020F0502020204030204"/>
              </a:rPr>
              <a:t>Nombre de la clase: Singular y comienza en mayúscula</a:t>
            </a:r>
            <a:endParaRPr lang="es-CO" sz="1588" b="1" dirty="0">
              <a:solidFill>
                <a:srgbClr val="5B9BD5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2516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83AF48-25DD-489F-AA9C-0A2D87A14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7"/>
            <a:ext cx="4799209" cy="1060939"/>
          </a:xfrm>
        </p:spPr>
        <p:txBody>
          <a:bodyPr/>
          <a:lstStyle/>
          <a:p>
            <a:r>
              <a:rPr lang="es-CO" dirty="0"/>
              <a:t>Clase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6C442F7B-963B-4F3C-B67E-B48495E57C5C}"/>
              </a:ext>
            </a:extLst>
          </p:cNvPr>
          <p:cNvSpPr/>
          <p:nvPr/>
        </p:nvSpPr>
        <p:spPr>
          <a:xfrm>
            <a:off x="284402" y="1985345"/>
            <a:ext cx="5091334" cy="3377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03433"/>
            <a:r>
              <a:rPr lang="es-CO" sz="1941" dirty="0">
                <a:solidFill>
                  <a:prstClr val="black"/>
                </a:solidFill>
                <a:latin typeface="Times New Roman" panose="02020603050405020304" pitchFamily="18" charset="0"/>
              </a:rPr>
              <a:t>Abstracción:</a:t>
            </a:r>
          </a:p>
          <a:p>
            <a:pPr defTabSz="403433"/>
            <a:endParaRPr lang="es-CO" sz="1941" dirty="0">
              <a:solidFill>
                <a:prstClr val="black"/>
              </a:solidFill>
              <a:latin typeface="Times New Roman" panose="02020603050405020304" pitchFamily="18" charset="0"/>
            </a:endParaRPr>
          </a:p>
          <a:p>
            <a:pPr defTabSz="403433"/>
            <a:r>
              <a:rPr lang="es-CO" sz="1941" dirty="0">
                <a:solidFill>
                  <a:prstClr val="black"/>
                </a:solidFill>
                <a:latin typeface="Times New Roman" panose="02020603050405020304" pitchFamily="18" charset="0"/>
              </a:rPr>
              <a:t>Clase Animal</a:t>
            </a:r>
          </a:p>
          <a:p>
            <a:pPr defTabSz="403433"/>
            <a:r>
              <a:rPr lang="es-CO" sz="1941" dirty="0">
                <a:solidFill>
                  <a:prstClr val="black"/>
                </a:solidFill>
                <a:latin typeface="Times New Roman" panose="02020603050405020304" pitchFamily="18" charset="0"/>
              </a:rPr>
              <a:t>Subclases: Vertebrado, Invertebrado</a:t>
            </a:r>
          </a:p>
          <a:p>
            <a:pPr defTabSz="403433"/>
            <a:r>
              <a:rPr lang="es-CO" sz="1941" dirty="0">
                <a:solidFill>
                  <a:prstClr val="black"/>
                </a:solidFill>
                <a:latin typeface="Times New Roman" panose="02020603050405020304" pitchFamily="18" charset="0"/>
              </a:rPr>
              <a:t>Qué características comunes  y no comunes tienen los vertebrados?</a:t>
            </a:r>
          </a:p>
          <a:p>
            <a:pPr defTabSz="403433"/>
            <a:endParaRPr lang="es-CO" sz="1941" dirty="0">
              <a:solidFill>
                <a:prstClr val="black"/>
              </a:solidFill>
              <a:latin typeface="Times New Roman" panose="02020603050405020304" pitchFamily="18" charset="0"/>
            </a:endParaRPr>
          </a:p>
          <a:p>
            <a:pPr defTabSz="403433"/>
            <a:r>
              <a:rPr lang="es-CO" sz="1941" dirty="0">
                <a:solidFill>
                  <a:prstClr val="black"/>
                </a:solidFill>
                <a:latin typeface="Times New Roman" panose="02020603050405020304" pitchFamily="18" charset="0"/>
              </a:rPr>
              <a:t>Las clases superiores son más generales y las inferiores son más detalladas</a:t>
            </a:r>
          </a:p>
          <a:p>
            <a:pPr defTabSz="403433"/>
            <a:endParaRPr lang="es-CO" sz="1941" dirty="0">
              <a:solidFill>
                <a:prstClr val="black"/>
              </a:solidFill>
              <a:latin typeface="Times New Roman" panose="02020603050405020304" pitchFamily="18" charset="0"/>
            </a:endParaRPr>
          </a:p>
          <a:p>
            <a:pPr defTabSz="403433"/>
            <a:r>
              <a:rPr lang="es-CO" sz="1941" dirty="0">
                <a:solidFill>
                  <a:prstClr val="black"/>
                </a:solidFill>
                <a:latin typeface="Times New Roman" panose="02020603050405020304" pitchFamily="18" charset="0"/>
              </a:rPr>
              <a:t>La podemos ver como un molde o una plantilla. </a:t>
            </a: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D9AC759E-6275-4D59-9C01-63C73A6804ED}"/>
              </a:ext>
            </a:extLst>
          </p:cNvPr>
          <p:cNvGrpSpPr/>
          <p:nvPr/>
        </p:nvGrpSpPr>
        <p:grpSpPr>
          <a:xfrm>
            <a:off x="5375736" y="1276835"/>
            <a:ext cx="5226886" cy="4696720"/>
            <a:chOff x="6339485" y="1725379"/>
            <a:chExt cx="6407807" cy="5744801"/>
          </a:xfrm>
        </p:grpSpPr>
        <p:pic>
          <p:nvPicPr>
            <p:cNvPr id="1026" name="Picture 2" descr="http://2.bp.blogspot.com/-ysj5F99cVyc/Vd9lT-a0eVI/AAAAAAAAAHA/NtZ4lp2JD5Y/s640/REINO%2BANIMAL%2B-%2BVICTOR.jpg">
              <a:extLst>
                <a:ext uri="{FF2B5EF4-FFF2-40B4-BE49-F238E27FC236}">
                  <a16:creationId xmlns:a16="http://schemas.microsoft.com/office/drawing/2014/main" id="{940004E0-20A8-470A-8D59-5FA34DD503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39485" y="1758097"/>
              <a:ext cx="6407807" cy="56368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B4C868F6-BD07-4C4A-AC29-4435ECEDE298}"/>
                </a:ext>
              </a:extLst>
            </p:cNvPr>
            <p:cNvSpPr txBox="1"/>
            <p:nvPr/>
          </p:nvSpPr>
          <p:spPr>
            <a:xfrm>
              <a:off x="6339485" y="7058351"/>
              <a:ext cx="2245711" cy="4118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defTabSz="403433"/>
              <a:r>
                <a:rPr lang="en-US" sz="1588" dirty="0">
                  <a:solidFill>
                    <a:prstClr val="black"/>
                  </a:solidFill>
                  <a:latin typeface="Calibri" panose="020F0502020204030204"/>
                </a:rPr>
                <a:t>Fuente: Victor Rojas</a:t>
              </a:r>
              <a:endParaRPr lang="es-CO" sz="1588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" name="Rectángulo: esquinas redondeadas 4">
              <a:extLst>
                <a:ext uri="{FF2B5EF4-FFF2-40B4-BE49-F238E27FC236}">
                  <a16:creationId xmlns:a16="http://schemas.microsoft.com/office/drawing/2014/main" id="{852E8F0F-B07E-4132-BF38-EA787C4A33D3}"/>
                </a:ext>
              </a:extLst>
            </p:cNvPr>
            <p:cNvSpPr/>
            <p:nvPr/>
          </p:nvSpPr>
          <p:spPr>
            <a:xfrm>
              <a:off x="8324193" y="1725379"/>
              <a:ext cx="2286000" cy="308374"/>
            </a:xfrm>
            <a:prstGeom prst="round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03433"/>
              <a:r>
                <a:rPr lang="en-US" sz="1588" dirty="0" err="1">
                  <a:solidFill>
                    <a:prstClr val="black"/>
                  </a:solidFill>
                  <a:latin typeface="Calibri" panose="020F0502020204030204"/>
                </a:rPr>
                <a:t>Animales</a:t>
              </a:r>
              <a:endParaRPr lang="es-CO" sz="1588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7158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5412C8-BF37-4260-929F-D40896939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Representación de una clase en UML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D20BAB7-9DCF-4F93-9EAF-A0E69AFC8ED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CO" dirty="0"/>
              <a:t>UML: </a:t>
            </a:r>
            <a:r>
              <a:rPr lang="es-CO" dirty="0" err="1"/>
              <a:t>Unified</a:t>
            </a:r>
            <a:r>
              <a:rPr lang="es-CO" dirty="0"/>
              <a:t> </a:t>
            </a:r>
            <a:r>
              <a:rPr lang="es-CO" dirty="0" err="1"/>
              <a:t>Modeling</a:t>
            </a:r>
            <a:r>
              <a:rPr lang="es-CO" dirty="0"/>
              <a:t> </a:t>
            </a:r>
            <a:r>
              <a:rPr lang="es-CO" dirty="0" err="1"/>
              <a:t>Language</a:t>
            </a:r>
            <a:endParaRPr lang="es-CO" dirty="0"/>
          </a:p>
          <a:p>
            <a:r>
              <a:rPr lang="es-CO" dirty="0"/>
              <a:t>Lenguaje de Modelado Unificado</a:t>
            </a:r>
          </a:p>
          <a:p>
            <a:r>
              <a:rPr lang="es-CO" dirty="0"/>
              <a:t>Lenguaje para construir diseños de una solución informática</a:t>
            </a:r>
          </a:p>
          <a:p>
            <a:r>
              <a:rPr lang="es-CO" dirty="0"/>
              <a:t>Diagramas estructurales:</a:t>
            </a:r>
          </a:p>
          <a:p>
            <a:pPr lvl="1"/>
            <a:r>
              <a:rPr lang="es-CO" dirty="0"/>
              <a:t>Clases, Componentes, Despliegue, Objetos, Paquetes</a:t>
            </a:r>
          </a:p>
          <a:p>
            <a:r>
              <a:rPr lang="es-CO" dirty="0"/>
              <a:t>Diagramas de comportamiento </a:t>
            </a:r>
          </a:p>
          <a:p>
            <a:pPr lvl="1"/>
            <a:r>
              <a:rPr lang="es-CO" dirty="0"/>
              <a:t>Actividades, Casos de Uso, de Estado</a:t>
            </a:r>
          </a:p>
          <a:p>
            <a:r>
              <a:rPr lang="es-CO" dirty="0"/>
              <a:t>De interacción</a:t>
            </a:r>
          </a:p>
          <a:p>
            <a:pPr lvl="1"/>
            <a:r>
              <a:rPr lang="es-CO" dirty="0"/>
              <a:t>Comunicación, Secuencia, Tiempos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5B723776-BFFB-4525-8C0F-58CB6EA90FA9}"/>
              </a:ext>
            </a:extLst>
          </p:cNvPr>
          <p:cNvGraphicFramePr>
            <a:graphicFrameLocks noGrp="1"/>
          </p:cNvGraphicFramePr>
          <p:nvPr/>
        </p:nvGraphicFramePr>
        <p:xfrm>
          <a:off x="6582878" y="2733995"/>
          <a:ext cx="4338377" cy="314661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38377">
                  <a:extLst>
                    <a:ext uri="{9D8B030D-6E8A-4147-A177-3AD203B41FA5}">
                      <a16:colId xmlns:a16="http://schemas.microsoft.com/office/drawing/2014/main" val="1698238661"/>
                    </a:ext>
                  </a:extLst>
                </a:gridCol>
              </a:tblGrid>
              <a:tr h="403412">
                <a:tc>
                  <a:txBody>
                    <a:bodyPr/>
                    <a:lstStyle/>
                    <a:p>
                      <a:pPr algn="ctr"/>
                      <a:r>
                        <a:rPr lang="es-CO" sz="2100" dirty="0"/>
                        <a:t>Nombre de la clase</a:t>
                      </a:r>
                    </a:p>
                  </a:txBody>
                  <a:tcPr marL="80682" marR="80682" marT="40341" marB="40341"/>
                </a:tc>
                <a:extLst>
                  <a:ext uri="{0D108BD9-81ED-4DB2-BD59-A6C34878D82A}">
                    <a16:rowId xmlns:a16="http://schemas.microsoft.com/office/drawing/2014/main" val="63161910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pPr algn="l"/>
                      <a:r>
                        <a:rPr lang="es-CO" sz="2100" dirty="0"/>
                        <a:t>atributo1</a:t>
                      </a:r>
                    </a:p>
                    <a:p>
                      <a:pPr algn="l"/>
                      <a:r>
                        <a:rPr lang="es-CO" sz="2100" dirty="0"/>
                        <a:t>atributo2</a:t>
                      </a:r>
                    </a:p>
                    <a:p>
                      <a:pPr algn="l"/>
                      <a:r>
                        <a:rPr lang="es-CO" sz="2100" dirty="0"/>
                        <a:t>atributo3</a:t>
                      </a:r>
                    </a:p>
                    <a:p>
                      <a:pPr algn="l"/>
                      <a:r>
                        <a:rPr lang="es-CO" sz="2100" dirty="0"/>
                        <a:t>……</a:t>
                      </a:r>
                    </a:p>
                  </a:txBody>
                  <a:tcPr marL="80682" marR="80682" marT="40341" marB="40341"/>
                </a:tc>
                <a:extLst>
                  <a:ext uri="{0D108BD9-81ED-4DB2-BD59-A6C34878D82A}">
                    <a16:rowId xmlns:a16="http://schemas.microsoft.com/office/drawing/2014/main" val="1947644240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pPr algn="l"/>
                      <a:r>
                        <a:rPr lang="es-CO" sz="2100" dirty="0"/>
                        <a:t>método1( )</a:t>
                      </a:r>
                    </a:p>
                    <a:p>
                      <a:pPr marL="0" marR="0" lvl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100" dirty="0"/>
                        <a:t>método2( )</a:t>
                      </a:r>
                    </a:p>
                    <a:p>
                      <a:pPr marL="0" marR="0" lvl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100" dirty="0"/>
                        <a:t>método3( )</a:t>
                      </a:r>
                    </a:p>
                    <a:p>
                      <a:pPr algn="l"/>
                      <a:r>
                        <a:rPr lang="es-CO" sz="2100" dirty="0"/>
                        <a:t>…….</a:t>
                      </a:r>
                    </a:p>
                  </a:txBody>
                  <a:tcPr marL="80682" marR="80682" marT="40341" marB="40341"/>
                </a:tc>
                <a:extLst>
                  <a:ext uri="{0D108BD9-81ED-4DB2-BD59-A6C34878D82A}">
                    <a16:rowId xmlns:a16="http://schemas.microsoft.com/office/drawing/2014/main" val="2406626738"/>
                  </a:ext>
                </a:extLst>
              </a:tr>
            </a:tbl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A3C7C722-A72E-413E-A884-CEB34EA501AD}"/>
              </a:ext>
            </a:extLst>
          </p:cNvPr>
          <p:cNvSpPr txBox="1"/>
          <p:nvPr/>
        </p:nvSpPr>
        <p:spPr>
          <a:xfrm>
            <a:off x="7692647" y="2267448"/>
            <a:ext cx="2315699" cy="3366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03433"/>
            <a:r>
              <a:rPr lang="es-CO" sz="1588" dirty="0">
                <a:solidFill>
                  <a:prstClr val="black"/>
                </a:solidFill>
                <a:latin typeface="Calibri" panose="020F0502020204030204"/>
              </a:rPr>
              <a:t>Diagrama de la clase UML</a:t>
            </a:r>
          </a:p>
        </p:txBody>
      </p:sp>
    </p:spTree>
    <p:extLst>
      <p:ext uri="{BB962C8B-B14F-4D97-AF65-F5344CB8AC3E}">
        <p14:creationId xmlns:p14="http://schemas.microsoft.com/office/powerpoint/2010/main" val="18123330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Propiedades o atributos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s-ES" sz="2118" dirty="0"/>
              <a:t>Define la estructura de la clase y sus correspondientes objetos</a:t>
            </a:r>
          </a:p>
          <a:p>
            <a:r>
              <a:rPr lang="es-ES" sz="2118" dirty="0"/>
              <a:t>Define el valor de un dato para los objetos pertenecientes a esa clase</a:t>
            </a:r>
          </a:p>
          <a:p>
            <a:r>
              <a:rPr lang="es-ES" sz="2118" dirty="0"/>
              <a:t>Los atributos corresponden a sustantivos y sus valores pueden ser sustantivos o adjetivos</a:t>
            </a:r>
          </a:p>
          <a:p>
            <a:r>
              <a:rPr lang="es-ES" sz="2118" dirty="0"/>
              <a:t>Los valores pueden ser diferentes o iguales para los diferentes objetos de una clase</a:t>
            </a:r>
          </a:p>
          <a:p>
            <a:endParaRPr lang="es-CO" sz="2118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s-ES" sz="1765" dirty="0">
                <a:solidFill>
                  <a:schemeClr val="bg1">
                    <a:lumMod val="85000"/>
                  </a:schemeClr>
                </a:solidFill>
              </a:rPr>
              <a:t>Clase:</a:t>
            </a:r>
            <a:r>
              <a:rPr lang="es-ES" sz="1765" dirty="0"/>
              <a:t> Persona</a:t>
            </a:r>
          </a:p>
          <a:p>
            <a:pPr marL="0" indent="0">
              <a:buNone/>
            </a:pPr>
            <a:r>
              <a:rPr lang="es-ES" sz="1765" dirty="0">
                <a:solidFill>
                  <a:schemeClr val="bg1">
                    <a:lumMod val="85000"/>
                  </a:schemeClr>
                </a:solidFill>
              </a:rPr>
              <a:t>Atributos:</a:t>
            </a:r>
            <a:r>
              <a:rPr lang="es-ES" sz="1765" dirty="0"/>
              <a:t> Estatura, Peso, Edad, </a:t>
            </a:r>
            <a:r>
              <a:rPr lang="es-ES" sz="1765" dirty="0" err="1"/>
              <a:t>MasaCorporal</a:t>
            </a:r>
            <a:r>
              <a:rPr lang="es-ES" sz="1765" dirty="0"/>
              <a:t>, </a:t>
            </a:r>
            <a:r>
              <a:rPr lang="es-ES" sz="1765" dirty="0">
                <a:solidFill>
                  <a:srgbClr val="FF0000"/>
                </a:solidFill>
              </a:rPr>
              <a:t>Color</a:t>
            </a:r>
            <a:r>
              <a:rPr lang="es-ES" sz="1765" dirty="0"/>
              <a:t>, Sexo</a:t>
            </a:r>
          </a:p>
          <a:p>
            <a:pPr marL="0" indent="0">
              <a:buNone/>
            </a:pPr>
            <a:endParaRPr lang="es-ES" sz="1765" dirty="0"/>
          </a:p>
          <a:p>
            <a:pPr marL="0" indent="0">
              <a:buNone/>
            </a:pPr>
            <a:r>
              <a:rPr lang="es-ES" sz="1765" dirty="0">
                <a:solidFill>
                  <a:schemeClr val="bg1">
                    <a:lumMod val="85000"/>
                  </a:schemeClr>
                </a:solidFill>
              </a:rPr>
              <a:t>Clase:</a:t>
            </a:r>
            <a:r>
              <a:rPr lang="es-ES" sz="1765" dirty="0"/>
              <a:t> Automóvil</a:t>
            </a:r>
          </a:p>
          <a:p>
            <a:pPr marL="0" indent="0">
              <a:buNone/>
            </a:pPr>
            <a:r>
              <a:rPr lang="es-ES" sz="1765" dirty="0">
                <a:solidFill>
                  <a:schemeClr val="bg1">
                    <a:lumMod val="85000"/>
                  </a:schemeClr>
                </a:solidFill>
              </a:rPr>
              <a:t>Atributos:</a:t>
            </a:r>
            <a:r>
              <a:rPr lang="es-ES" sz="1765" dirty="0"/>
              <a:t> </a:t>
            </a:r>
            <a:r>
              <a:rPr lang="es-ES" sz="1765" dirty="0" err="1"/>
              <a:t>CilindrajeMotor</a:t>
            </a:r>
            <a:r>
              <a:rPr lang="es-ES" sz="1765" dirty="0"/>
              <a:t>, Chasis, </a:t>
            </a:r>
            <a:r>
              <a:rPr lang="es-ES" sz="1765" dirty="0">
                <a:solidFill>
                  <a:srgbClr val="FF0000"/>
                </a:solidFill>
              </a:rPr>
              <a:t>Color</a:t>
            </a:r>
            <a:r>
              <a:rPr lang="es-ES" sz="1765" dirty="0"/>
              <a:t>, </a:t>
            </a:r>
            <a:r>
              <a:rPr lang="es-ES" sz="1765" dirty="0" err="1"/>
              <a:t>CantidadPuertas</a:t>
            </a:r>
            <a:r>
              <a:rPr lang="es-ES" sz="1765" dirty="0"/>
              <a:t>, Altura, </a:t>
            </a:r>
            <a:r>
              <a:rPr lang="es-ES" sz="1765" dirty="0" err="1"/>
              <a:t>PotenciaMotor</a:t>
            </a:r>
            <a:endParaRPr lang="es-ES" sz="1765" dirty="0"/>
          </a:p>
          <a:p>
            <a:pPr marL="0" indent="0">
              <a:buNone/>
            </a:pPr>
            <a:endParaRPr lang="es-ES" sz="1765" dirty="0"/>
          </a:p>
          <a:p>
            <a:pPr marL="0" indent="0">
              <a:buNone/>
            </a:pPr>
            <a:r>
              <a:rPr lang="es-ES" sz="1765" dirty="0">
                <a:solidFill>
                  <a:schemeClr val="bg1">
                    <a:lumMod val="85000"/>
                  </a:schemeClr>
                </a:solidFill>
              </a:rPr>
              <a:t>Clase:</a:t>
            </a:r>
            <a:r>
              <a:rPr lang="es-ES" sz="1765" dirty="0"/>
              <a:t> Pelota</a:t>
            </a:r>
          </a:p>
          <a:p>
            <a:pPr marL="0" indent="0">
              <a:buNone/>
            </a:pPr>
            <a:r>
              <a:rPr lang="es-ES" sz="1765" dirty="0">
                <a:solidFill>
                  <a:schemeClr val="bg1">
                    <a:lumMod val="85000"/>
                  </a:schemeClr>
                </a:solidFill>
              </a:rPr>
              <a:t>Atributos:</a:t>
            </a:r>
            <a:r>
              <a:rPr lang="es-ES" sz="1765" dirty="0"/>
              <a:t> Tamaño, Material, </a:t>
            </a:r>
            <a:r>
              <a:rPr lang="es-ES" sz="1765" dirty="0">
                <a:solidFill>
                  <a:srgbClr val="FF0000"/>
                </a:solidFill>
              </a:rPr>
              <a:t>Color</a:t>
            </a:r>
            <a:endParaRPr lang="es-CO" sz="1765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32423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C12698-1D54-4251-8B5B-2C986CB5D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Propiedades o Atributos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C82F06-F901-4A94-A56A-3907E90B5F6B}"/>
              </a:ext>
            </a:extLst>
          </p:cNvPr>
          <p:cNvSpPr txBox="1"/>
          <p:nvPr/>
        </p:nvSpPr>
        <p:spPr>
          <a:xfrm>
            <a:off x="838201" y="1690689"/>
            <a:ext cx="4670457" cy="416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03433"/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Los atributos de la clase los toman los objetos en el proceso de instanciación</a:t>
            </a:r>
          </a:p>
          <a:p>
            <a:pPr defTabSz="403433"/>
            <a:endParaRPr lang="es-CO" sz="1765" dirty="0">
              <a:solidFill>
                <a:prstClr val="black"/>
              </a:solidFill>
              <a:latin typeface="Calibri" panose="020F0502020204030204"/>
            </a:endParaRPr>
          </a:p>
          <a:p>
            <a:pPr defTabSz="403433"/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En el momento de la instanciación, cada objeto puede tomar un valor de atributo igual o distinto a los demás objetos</a:t>
            </a:r>
          </a:p>
          <a:p>
            <a:pPr defTabSz="403433"/>
            <a:endParaRPr lang="es-CO" sz="1765" dirty="0">
              <a:solidFill>
                <a:prstClr val="black"/>
              </a:solidFill>
              <a:latin typeface="Calibri" panose="020F0502020204030204"/>
            </a:endParaRPr>
          </a:p>
          <a:p>
            <a:pPr defTabSz="403433"/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Se puede definir el tipo de dato para el atributo</a:t>
            </a:r>
          </a:p>
          <a:p>
            <a:pPr defTabSz="403433"/>
            <a:endParaRPr lang="es-CO" sz="1765" dirty="0">
              <a:solidFill>
                <a:prstClr val="black"/>
              </a:solidFill>
              <a:latin typeface="Calibri" panose="020F0502020204030204"/>
            </a:endParaRPr>
          </a:p>
          <a:p>
            <a:pPr defTabSz="403433"/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El nombre del atributo es único para cada clase. </a:t>
            </a:r>
          </a:p>
          <a:p>
            <a:pPr defTabSz="403433"/>
            <a:endParaRPr lang="es-CO" sz="1765" dirty="0">
              <a:solidFill>
                <a:prstClr val="black"/>
              </a:solidFill>
              <a:latin typeface="Calibri" panose="020F0502020204030204"/>
            </a:endParaRPr>
          </a:p>
          <a:p>
            <a:pPr defTabSz="403433"/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En una misma clase no deben haber dos atributos que se llamen color, entonces puede haber color de fondo y color del frente.</a:t>
            </a:r>
          </a:p>
          <a:p>
            <a:pPr defTabSz="403433"/>
            <a:endParaRPr lang="es-CO" sz="1765" dirty="0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1559077-EDA8-47CB-9288-0801F85601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7727" y="4696332"/>
            <a:ext cx="2277913" cy="154662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C5D2C658-E9FA-4E92-B0E9-8F05C8C91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90689"/>
            <a:ext cx="1630684" cy="158025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074FA63B-0620-4069-B839-6008C0E318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4005" y="2294190"/>
            <a:ext cx="1849255" cy="164378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0D57383-7011-4D10-A321-86899CB8F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50547" y="4200401"/>
            <a:ext cx="2059369" cy="1269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416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387E16-6DAB-4819-985A-D746BA2F1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769407" cy="1325563"/>
          </a:xfrm>
        </p:spPr>
        <p:txBody>
          <a:bodyPr/>
          <a:lstStyle/>
          <a:p>
            <a:r>
              <a:rPr lang="es-CO" dirty="0"/>
              <a:t>Operaciones o Métodos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C9D58B42-92FA-4760-8271-46A8AEE5FDAF}"/>
              </a:ext>
            </a:extLst>
          </p:cNvPr>
          <p:cNvSpPr txBox="1"/>
          <p:nvPr/>
        </p:nvSpPr>
        <p:spPr>
          <a:xfrm>
            <a:off x="838201" y="1440296"/>
            <a:ext cx="4670457" cy="454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03433"/>
            <a:r>
              <a:rPr lang="es-ES" sz="1765" dirty="0">
                <a:solidFill>
                  <a:prstClr val="black"/>
                </a:solidFill>
                <a:latin typeface="Calibri" panose="020F0502020204030204"/>
              </a:rPr>
              <a:t>Son las funciones o transformaciones que </a:t>
            </a:r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el objeto puede hacer </a:t>
            </a:r>
          </a:p>
          <a:p>
            <a:pPr defTabSz="403433"/>
            <a:endParaRPr lang="es-ES" sz="1765" dirty="0">
              <a:solidFill>
                <a:prstClr val="black"/>
              </a:solidFill>
              <a:latin typeface="Calibri" panose="020F0502020204030204"/>
            </a:endParaRPr>
          </a:p>
          <a:p>
            <a:pPr defTabSz="403433"/>
            <a:r>
              <a:rPr lang="es-ES" sz="1765" dirty="0">
                <a:solidFill>
                  <a:prstClr val="black"/>
                </a:solidFill>
                <a:latin typeface="Calibri" panose="020F0502020204030204"/>
              </a:rPr>
              <a:t>Se aplican a todos los objetos de una clase</a:t>
            </a:r>
          </a:p>
          <a:p>
            <a:pPr defTabSz="403433"/>
            <a:endParaRPr lang="es-ES" sz="1765" dirty="0">
              <a:solidFill>
                <a:prstClr val="black"/>
              </a:solidFill>
              <a:latin typeface="Calibri" panose="020F0502020204030204"/>
            </a:endParaRPr>
          </a:p>
          <a:p>
            <a:pPr defTabSz="403433"/>
            <a:r>
              <a:rPr lang="es-ES" sz="2118" b="1" u="sng" dirty="0">
                <a:solidFill>
                  <a:srgbClr val="FF0000"/>
                </a:solidFill>
                <a:latin typeface="Calibri" panose="020F0502020204030204"/>
              </a:rPr>
              <a:t>Acción (verbo) ejecutada sobre el objeto o por el objeto</a:t>
            </a:r>
          </a:p>
          <a:p>
            <a:pPr defTabSz="403433"/>
            <a:endParaRPr lang="es-CO" sz="1765" dirty="0">
              <a:solidFill>
                <a:prstClr val="black"/>
              </a:solidFill>
              <a:latin typeface="Calibri" panose="020F0502020204030204"/>
            </a:endParaRPr>
          </a:p>
          <a:p>
            <a:pPr defTabSz="403433"/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Es invocada cuando se requiere que el objeto se comporte de esa forma. </a:t>
            </a:r>
          </a:p>
          <a:p>
            <a:pPr defTabSz="403433"/>
            <a:endParaRPr lang="es-CO" sz="1765" dirty="0">
              <a:solidFill>
                <a:prstClr val="black"/>
              </a:solidFill>
              <a:latin typeface="Calibri" panose="020F0502020204030204"/>
            </a:endParaRPr>
          </a:p>
          <a:p>
            <a:pPr defTabSz="403433"/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Las operaciones deben ser únicas en cada clase (a no ser que se hable de polimorfismo, concepto que se verá más adelante), pero no necesariamente para diferentes clases</a:t>
            </a:r>
          </a:p>
          <a:p>
            <a:pPr defTabSz="403433"/>
            <a:endParaRPr lang="es-CO" sz="1765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0236775-B747-48C2-BAC1-C52E351A080C}"/>
              </a:ext>
            </a:extLst>
          </p:cNvPr>
          <p:cNvSpPr txBox="1"/>
          <p:nvPr/>
        </p:nvSpPr>
        <p:spPr>
          <a:xfrm>
            <a:off x="6273749" y="3366403"/>
            <a:ext cx="5494747" cy="2808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03433"/>
            <a:r>
              <a:rPr lang="es-ES" sz="1765" dirty="0">
                <a:solidFill>
                  <a:prstClr val="black"/>
                </a:solidFill>
                <a:latin typeface="Calibri" panose="020F0502020204030204"/>
              </a:rPr>
              <a:t>Desde el punto de vista de la implementación:</a:t>
            </a:r>
          </a:p>
          <a:p>
            <a:pPr defTabSz="403433"/>
            <a:endParaRPr lang="es-CO" sz="1765" dirty="0">
              <a:solidFill>
                <a:prstClr val="black"/>
              </a:solidFill>
              <a:latin typeface="Calibri" panose="020F0502020204030204"/>
            </a:endParaRPr>
          </a:p>
          <a:p>
            <a:pPr defTabSz="403433"/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Las operaciones  pueden retornar valores o no retornarlos y pueden o no recibir parámetros o argumentos</a:t>
            </a:r>
          </a:p>
          <a:p>
            <a:pPr defTabSz="403433"/>
            <a:endParaRPr lang="es-CO" sz="1765" dirty="0">
              <a:solidFill>
                <a:prstClr val="black"/>
              </a:solidFill>
              <a:latin typeface="Calibri" panose="020F0502020204030204"/>
            </a:endParaRPr>
          </a:p>
          <a:p>
            <a:pPr defTabSz="403433"/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Si retorna valores, se comporta como una función</a:t>
            </a:r>
          </a:p>
          <a:p>
            <a:pPr defTabSz="403433"/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Si no retorna, se comporta como un procedimiento</a:t>
            </a:r>
          </a:p>
          <a:p>
            <a:pPr defTabSz="403433"/>
            <a:endParaRPr lang="es-ES" sz="1765" dirty="0">
              <a:solidFill>
                <a:prstClr val="black"/>
              </a:solidFill>
              <a:latin typeface="Calibri" panose="020F0502020204030204"/>
            </a:endParaRPr>
          </a:p>
          <a:p>
            <a:pPr defTabSz="403433"/>
            <a:r>
              <a:rPr lang="es-CO" sz="1765" dirty="0" err="1">
                <a:solidFill>
                  <a:srgbClr val="00B050"/>
                </a:solidFill>
                <a:latin typeface="Calibri" panose="020F0502020204030204"/>
              </a:rPr>
              <a:t>Int</a:t>
            </a:r>
            <a:r>
              <a:rPr lang="es-CO" sz="1765" dirty="0">
                <a:solidFill>
                  <a:srgbClr val="00B050"/>
                </a:solidFill>
                <a:latin typeface="Calibri" panose="020F0502020204030204"/>
              </a:rPr>
              <a:t> </a:t>
            </a:r>
            <a:r>
              <a:rPr lang="es-CO" sz="1765" dirty="0" err="1">
                <a:solidFill>
                  <a:srgbClr val="00B050"/>
                </a:solidFill>
                <a:latin typeface="Calibri" panose="020F0502020204030204"/>
              </a:rPr>
              <a:t>Subir_Cambio</a:t>
            </a:r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(</a:t>
            </a:r>
            <a:r>
              <a:rPr lang="es-CO" sz="1765" dirty="0" err="1">
                <a:solidFill>
                  <a:srgbClr val="FF0000"/>
                </a:solidFill>
                <a:latin typeface="Calibri" panose="020F0502020204030204"/>
              </a:rPr>
              <a:t>int</a:t>
            </a:r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 cambio);</a:t>
            </a:r>
          </a:p>
          <a:p>
            <a:pPr defTabSz="403433"/>
            <a:endParaRPr lang="es-CO" sz="1765" dirty="0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3B1558B-07F8-4689-A658-FA4E7564F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7607" y="867766"/>
            <a:ext cx="3350857" cy="2117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387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94C81-7C0A-4589-A1F5-A990F8B30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483577" cy="1325563"/>
          </a:xfrm>
        </p:spPr>
        <p:txBody>
          <a:bodyPr/>
          <a:lstStyle/>
          <a:p>
            <a:r>
              <a:rPr lang="es-CO" dirty="0"/>
              <a:t>Representación de una clase en UML, notación compacta y extendida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AB4DECE7-339B-4D85-A1D4-770A40994B30}"/>
              </a:ext>
            </a:extLst>
          </p:cNvPr>
          <p:cNvSpPr/>
          <p:nvPr/>
        </p:nvSpPr>
        <p:spPr>
          <a:xfrm>
            <a:off x="2809908" y="3312006"/>
            <a:ext cx="1613647" cy="141889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03433"/>
            <a:endParaRPr lang="es-CO" sz="1765" dirty="0">
              <a:solidFill>
                <a:prstClr val="black"/>
              </a:solidFill>
              <a:latin typeface="Calibri" panose="020F0502020204030204"/>
            </a:endParaRPr>
          </a:p>
          <a:p>
            <a:pPr algn="ctr" defTabSz="403433"/>
            <a:endParaRPr lang="es-CO" sz="1765" dirty="0">
              <a:solidFill>
                <a:prstClr val="black"/>
              </a:solidFill>
              <a:latin typeface="Calibri" panose="020F0502020204030204"/>
            </a:endParaRPr>
          </a:p>
        </p:txBody>
      </p:sp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3CEA2C82-AC50-4567-82E3-E0BBC027D986}"/>
              </a:ext>
            </a:extLst>
          </p:cNvPr>
          <p:cNvGraphicFramePr>
            <a:graphicFrameLocks noGrp="1"/>
          </p:cNvGraphicFramePr>
          <p:nvPr/>
        </p:nvGraphicFramePr>
        <p:xfrm>
          <a:off x="6277302" y="2385796"/>
          <a:ext cx="2834239" cy="31708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34239">
                  <a:extLst>
                    <a:ext uri="{9D8B030D-6E8A-4147-A177-3AD203B41FA5}">
                      <a16:colId xmlns:a16="http://schemas.microsoft.com/office/drawing/2014/main" val="1698238661"/>
                    </a:ext>
                  </a:extLst>
                </a:gridCol>
              </a:tblGrid>
              <a:tr h="327212"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Bicicleta</a:t>
                      </a:r>
                    </a:p>
                  </a:txBody>
                  <a:tcPr marL="80682" marR="80682" marT="40341" marB="40341"/>
                </a:tc>
                <a:extLst>
                  <a:ext uri="{0D108BD9-81ED-4DB2-BD59-A6C34878D82A}">
                    <a16:rowId xmlns:a16="http://schemas.microsoft.com/office/drawing/2014/main" val="63161910"/>
                  </a:ext>
                </a:extLst>
              </a:tr>
              <a:tr h="1532965">
                <a:tc>
                  <a:txBody>
                    <a:bodyPr/>
                    <a:lstStyle/>
                    <a:p>
                      <a:pPr algn="l"/>
                      <a:r>
                        <a:rPr lang="es-CO" sz="1600" dirty="0"/>
                        <a:t>Marca: </a:t>
                      </a:r>
                      <a:r>
                        <a:rPr lang="es-CO" sz="1600" dirty="0" err="1"/>
                        <a:t>String</a:t>
                      </a:r>
                      <a:endParaRPr lang="es-CO" sz="1600" dirty="0"/>
                    </a:p>
                    <a:p>
                      <a:pPr algn="l"/>
                      <a:r>
                        <a:rPr lang="es-CO" sz="1600" dirty="0" err="1"/>
                        <a:t>Tamaño_Marco</a:t>
                      </a:r>
                      <a:r>
                        <a:rPr lang="es-CO" sz="1600" dirty="0"/>
                        <a:t>: </a:t>
                      </a:r>
                      <a:r>
                        <a:rPr lang="es-CO" sz="1600" dirty="0" err="1"/>
                        <a:t>float</a:t>
                      </a:r>
                      <a:endParaRPr lang="es-CO" sz="1600" dirty="0"/>
                    </a:p>
                    <a:p>
                      <a:pPr algn="l"/>
                      <a:r>
                        <a:rPr lang="es-CO" sz="1600" dirty="0" err="1"/>
                        <a:t>Tamaño_Llanta</a:t>
                      </a:r>
                      <a:r>
                        <a:rPr lang="es-CO" sz="1600" dirty="0"/>
                        <a:t>: </a:t>
                      </a:r>
                      <a:r>
                        <a:rPr lang="es-CO" sz="1600" dirty="0" err="1"/>
                        <a:t>float</a:t>
                      </a:r>
                      <a:endParaRPr lang="es-CO" sz="1600" dirty="0"/>
                    </a:p>
                    <a:p>
                      <a:pPr algn="l"/>
                      <a:r>
                        <a:rPr lang="es-CO" sz="1600" dirty="0"/>
                        <a:t>Material: </a:t>
                      </a:r>
                      <a:r>
                        <a:rPr lang="es-CO" sz="1600" dirty="0" err="1"/>
                        <a:t>String</a:t>
                      </a:r>
                      <a:endParaRPr lang="es-CO" sz="1600" dirty="0"/>
                    </a:p>
                    <a:p>
                      <a:pPr algn="l"/>
                      <a:r>
                        <a:rPr lang="es-CO" sz="1600" dirty="0" err="1"/>
                        <a:t>Número_Cambios</a:t>
                      </a:r>
                      <a:r>
                        <a:rPr lang="es-CO" sz="1600" dirty="0"/>
                        <a:t>: </a:t>
                      </a:r>
                      <a:r>
                        <a:rPr lang="es-CO" sz="1600" dirty="0" err="1"/>
                        <a:t>Int</a:t>
                      </a:r>
                      <a:endParaRPr lang="es-CO" sz="1600" dirty="0"/>
                    </a:p>
                    <a:p>
                      <a:pPr algn="l"/>
                      <a:r>
                        <a:rPr lang="es-CO" sz="1600" dirty="0"/>
                        <a:t>Color: </a:t>
                      </a:r>
                      <a:r>
                        <a:rPr lang="es-CO" sz="1600" dirty="0" err="1"/>
                        <a:t>String</a:t>
                      </a:r>
                      <a:endParaRPr lang="es-CO" sz="1600" dirty="0"/>
                    </a:p>
                  </a:txBody>
                  <a:tcPr marL="80682" marR="80682" marT="40341" marB="40341"/>
                </a:tc>
                <a:extLst>
                  <a:ext uri="{0D108BD9-81ED-4DB2-BD59-A6C34878D82A}">
                    <a16:rowId xmlns:a16="http://schemas.microsoft.com/office/drawing/2014/main" val="1947644240"/>
                  </a:ext>
                </a:extLst>
              </a:tr>
              <a:tr h="1290918">
                <a:tc>
                  <a:txBody>
                    <a:bodyPr/>
                    <a:lstStyle/>
                    <a:p>
                      <a:pPr algn="l"/>
                      <a:r>
                        <a:rPr lang="es-CO" sz="1600" dirty="0"/>
                        <a:t>Bicicleta()</a:t>
                      </a:r>
                    </a:p>
                    <a:p>
                      <a:pPr algn="l"/>
                      <a:r>
                        <a:rPr lang="es-CO" sz="1600" dirty="0" err="1"/>
                        <a:t>Subir_un_Cambio</a:t>
                      </a:r>
                      <a:r>
                        <a:rPr lang="es-CO" sz="1600" dirty="0"/>
                        <a:t>():</a:t>
                      </a:r>
                      <a:r>
                        <a:rPr lang="es-CO" sz="1600" dirty="0" err="1"/>
                        <a:t>int</a:t>
                      </a:r>
                      <a:endParaRPr lang="es-CO" sz="1600" dirty="0"/>
                    </a:p>
                    <a:p>
                      <a:pPr algn="l"/>
                      <a:r>
                        <a:rPr lang="es-CO" sz="1600" dirty="0" err="1"/>
                        <a:t>Bajar_un_Cambio</a:t>
                      </a:r>
                      <a:r>
                        <a:rPr lang="es-CO" sz="1600" dirty="0"/>
                        <a:t>():</a:t>
                      </a:r>
                      <a:r>
                        <a:rPr lang="es-CO" sz="1600" dirty="0" err="1"/>
                        <a:t>int</a:t>
                      </a:r>
                      <a:endParaRPr lang="es-CO" sz="1600" dirty="0"/>
                    </a:p>
                    <a:p>
                      <a:pPr algn="l"/>
                      <a:r>
                        <a:rPr lang="es-CO" sz="1600" dirty="0"/>
                        <a:t>Acelerar(</a:t>
                      </a:r>
                      <a:r>
                        <a:rPr lang="es-CO" sz="1600" dirty="0" err="1"/>
                        <a:t>int</a:t>
                      </a:r>
                      <a:r>
                        <a:rPr lang="es-CO" sz="1600" dirty="0"/>
                        <a:t> </a:t>
                      </a:r>
                      <a:r>
                        <a:rPr lang="es-CO" sz="1600" dirty="0" err="1"/>
                        <a:t>VelFinal</a:t>
                      </a:r>
                      <a:r>
                        <a:rPr lang="es-CO" sz="1600" dirty="0"/>
                        <a:t>):</a:t>
                      </a:r>
                      <a:r>
                        <a:rPr lang="es-CO" sz="1600" dirty="0" err="1"/>
                        <a:t>void</a:t>
                      </a:r>
                      <a:endParaRPr lang="es-CO" sz="1600" dirty="0"/>
                    </a:p>
                    <a:p>
                      <a:pPr algn="l"/>
                      <a:r>
                        <a:rPr lang="es-CO" sz="1600" dirty="0"/>
                        <a:t>Desacelerar(</a:t>
                      </a:r>
                      <a:r>
                        <a:rPr lang="es-CO" sz="1600" dirty="0" err="1"/>
                        <a:t>int</a:t>
                      </a:r>
                      <a:r>
                        <a:rPr lang="es-CO" sz="1600" dirty="0"/>
                        <a:t> </a:t>
                      </a:r>
                      <a:r>
                        <a:rPr lang="es-CO" sz="1600" dirty="0" err="1"/>
                        <a:t>VelFinal</a:t>
                      </a:r>
                      <a:r>
                        <a:rPr lang="es-CO" sz="1600" dirty="0"/>
                        <a:t>):</a:t>
                      </a:r>
                      <a:r>
                        <a:rPr lang="es-CO" sz="1600" dirty="0" err="1"/>
                        <a:t>void</a:t>
                      </a:r>
                      <a:endParaRPr lang="es-CO" sz="1600" dirty="0"/>
                    </a:p>
                  </a:txBody>
                  <a:tcPr marL="80682" marR="80682" marT="40341" marB="40341"/>
                </a:tc>
                <a:extLst>
                  <a:ext uri="{0D108BD9-81ED-4DB2-BD59-A6C34878D82A}">
                    <a16:rowId xmlns:a16="http://schemas.microsoft.com/office/drawing/2014/main" val="2406626738"/>
                  </a:ext>
                </a:extLst>
              </a:tr>
            </a:tbl>
          </a:graphicData>
        </a:graphic>
      </p:graphicFrame>
      <p:sp>
        <p:nvSpPr>
          <p:cNvPr id="9" name="CuadroTexto 8">
            <a:extLst>
              <a:ext uri="{FF2B5EF4-FFF2-40B4-BE49-F238E27FC236}">
                <a16:creationId xmlns:a16="http://schemas.microsoft.com/office/drawing/2014/main" id="{DEB94DFB-7F02-469D-9E4F-088F0D57C7BC}"/>
              </a:ext>
            </a:extLst>
          </p:cNvPr>
          <p:cNvSpPr txBox="1"/>
          <p:nvPr/>
        </p:nvSpPr>
        <p:spPr>
          <a:xfrm>
            <a:off x="1423900" y="3688475"/>
            <a:ext cx="2640018" cy="3366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03433"/>
            <a:r>
              <a:rPr lang="es-CO" sz="1588" dirty="0">
                <a:solidFill>
                  <a:srgbClr val="FF0000"/>
                </a:solidFill>
                <a:latin typeface="Calibri" panose="020F0502020204030204"/>
              </a:rPr>
              <a:t>Nombre </a:t>
            </a:r>
            <a:r>
              <a:rPr lang="es-CO" sz="1588" dirty="0">
                <a:solidFill>
                  <a:prstClr val="black"/>
                </a:solidFill>
                <a:latin typeface="Calibri" panose="020F0502020204030204"/>
              </a:rPr>
              <a:t>(Sustantivo, singular)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FBB3D91-7A6C-4A48-B9DD-E04CF49FD9F7}"/>
              </a:ext>
            </a:extLst>
          </p:cNvPr>
          <p:cNvSpPr txBox="1"/>
          <p:nvPr/>
        </p:nvSpPr>
        <p:spPr>
          <a:xfrm>
            <a:off x="9111541" y="2781205"/>
            <a:ext cx="1853747" cy="1069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03433"/>
            <a:r>
              <a:rPr lang="es-CO" sz="1588" dirty="0">
                <a:solidFill>
                  <a:prstClr val="black"/>
                </a:solidFill>
                <a:latin typeface="Calibri" panose="020F0502020204030204"/>
              </a:rPr>
              <a:t>Datos o </a:t>
            </a:r>
            <a:r>
              <a:rPr lang="es-CO" sz="1588" dirty="0">
                <a:solidFill>
                  <a:srgbClr val="FF0000"/>
                </a:solidFill>
                <a:latin typeface="Calibri" panose="020F0502020204030204"/>
              </a:rPr>
              <a:t>Atributos </a:t>
            </a:r>
            <a:r>
              <a:rPr lang="es-CO" sz="1588" dirty="0">
                <a:solidFill>
                  <a:prstClr val="black"/>
                </a:solidFill>
                <a:latin typeface="Calibri" panose="020F0502020204030204"/>
              </a:rPr>
              <a:t>(nombre descriptivo que indique su utilidad)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0E5DC20-CD57-4294-855C-C30665CB11BA}"/>
              </a:ext>
            </a:extLst>
          </p:cNvPr>
          <p:cNvSpPr txBox="1"/>
          <p:nvPr/>
        </p:nvSpPr>
        <p:spPr>
          <a:xfrm>
            <a:off x="9125451" y="4159315"/>
            <a:ext cx="2921615" cy="336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03433"/>
            <a:r>
              <a:rPr lang="es-CO" sz="1588" dirty="0">
                <a:solidFill>
                  <a:prstClr val="black"/>
                </a:solidFill>
                <a:latin typeface="Calibri" panose="020F0502020204030204"/>
              </a:rPr>
              <a:t>Acciones o </a:t>
            </a:r>
            <a:r>
              <a:rPr lang="es-CO" sz="1588" dirty="0">
                <a:solidFill>
                  <a:srgbClr val="FF0000"/>
                </a:solidFill>
                <a:latin typeface="Calibri" panose="020F0502020204030204"/>
              </a:rPr>
              <a:t>Métodos </a:t>
            </a:r>
            <a:r>
              <a:rPr lang="es-CO" sz="1588" dirty="0">
                <a:solidFill>
                  <a:prstClr val="black"/>
                </a:solidFill>
                <a:latin typeface="Calibri" panose="020F0502020204030204"/>
              </a:rPr>
              <a:t>(Verbo)</a:t>
            </a:r>
          </a:p>
        </p:txBody>
      </p:sp>
      <p:sp>
        <p:nvSpPr>
          <p:cNvPr id="12" name="Rectángulo 11"/>
          <p:cNvSpPr/>
          <p:nvPr/>
        </p:nvSpPr>
        <p:spPr>
          <a:xfrm>
            <a:off x="1488970" y="2842783"/>
            <a:ext cx="2726508" cy="5981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03433"/>
            <a:r>
              <a:rPr lang="es-ES" sz="1588" dirty="0">
                <a:solidFill>
                  <a:prstClr val="black"/>
                </a:solidFill>
                <a:latin typeface="Calibri" panose="020F0502020204030204"/>
              </a:rPr>
              <a:t>Nombre de la clase</a:t>
            </a:r>
            <a:endParaRPr lang="es-CO" sz="1588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1488970" y="4411907"/>
            <a:ext cx="2726508" cy="5981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03433"/>
            <a:r>
              <a:rPr lang="es-ES" sz="1588" dirty="0">
                <a:solidFill>
                  <a:prstClr val="black"/>
                </a:solidFill>
                <a:latin typeface="Calibri" panose="020F0502020204030204"/>
              </a:rPr>
              <a:t>Bicicleta</a:t>
            </a:r>
            <a:endParaRPr lang="es-CO" sz="1588" dirty="0">
              <a:solidFill>
                <a:prstClr val="black"/>
              </a:solidFill>
              <a:latin typeface="Calibri" panose="020F0502020204030204"/>
            </a:endParaRPr>
          </a:p>
        </p:txBody>
      </p:sp>
      <p:grpSp>
        <p:nvGrpSpPr>
          <p:cNvPr id="3" name="Grupo 2"/>
          <p:cNvGrpSpPr/>
          <p:nvPr/>
        </p:nvGrpSpPr>
        <p:grpSpPr>
          <a:xfrm>
            <a:off x="6607607" y="5689494"/>
            <a:ext cx="2350918" cy="350602"/>
            <a:chOff x="7488621" y="6448100"/>
            <a:chExt cx="2664374" cy="397350"/>
          </a:xfrm>
        </p:grpSpPr>
        <p:sp>
          <p:nvSpPr>
            <p:cNvPr id="4" name="Abrir llave 3"/>
            <p:cNvSpPr/>
            <p:nvPr/>
          </p:nvSpPr>
          <p:spPr>
            <a:xfrm>
              <a:off x="7488621" y="6448100"/>
              <a:ext cx="47296" cy="346841"/>
            </a:xfrm>
            <a:prstGeom prst="leftBrac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403433"/>
              <a:endParaRPr lang="es-CO" sz="1588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</a:endParaRPr>
            </a:p>
          </p:txBody>
        </p:sp>
        <p:sp>
          <p:nvSpPr>
            <p:cNvPr id="5" name="Cerrar llave 4"/>
            <p:cNvSpPr/>
            <p:nvPr/>
          </p:nvSpPr>
          <p:spPr>
            <a:xfrm>
              <a:off x="10089933" y="6448100"/>
              <a:ext cx="63062" cy="346841"/>
            </a:xfrm>
            <a:prstGeom prst="rightBrac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403433"/>
              <a:endParaRPr lang="es-CO" sz="1588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</a:endParaRPr>
            </a:p>
          </p:txBody>
        </p:sp>
        <p:sp>
          <p:nvSpPr>
            <p:cNvPr id="8" name="CuadroTexto 7"/>
            <p:cNvSpPr txBox="1"/>
            <p:nvPr/>
          </p:nvSpPr>
          <p:spPr>
            <a:xfrm>
              <a:off x="8071943" y="6463862"/>
              <a:ext cx="1441617" cy="3815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03433"/>
              <a:r>
                <a:rPr lang="es-ES" sz="1588" dirty="0">
                  <a:solidFill>
                    <a:prstClr val="black"/>
                  </a:solidFill>
                  <a:latin typeface="Calibri" panose="020F0502020204030204"/>
                </a:rPr>
                <a:t>Restricciones</a:t>
              </a:r>
              <a:endParaRPr lang="es-CO" sz="1588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12552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236" dirty="0"/>
              <a:t>Atributos Derivados y Restricciones de Atributos</a:t>
            </a:r>
            <a:endParaRPr lang="es-CO" sz="4236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1" y="1825625"/>
            <a:ext cx="507386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471" dirty="0"/>
              <a:t>Atributos Derivados</a:t>
            </a:r>
          </a:p>
          <a:p>
            <a:r>
              <a:rPr lang="es-ES" sz="2471" dirty="0"/>
              <a:t>Son atributos que dependen de otros atributos del objeto, los cuales pueden ser básicos o derivados</a:t>
            </a:r>
          </a:p>
          <a:p>
            <a:r>
              <a:rPr lang="es-ES" sz="2471" dirty="0"/>
              <a:t>Un atributo derivado se identifica con un </a:t>
            </a:r>
            <a:r>
              <a:rPr lang="es-ES" sz="2471" dirty="0" err="1"/>
              <a:t>slash</a:t>
            </a:r>
            <a:r>
              <a:rPr lang="es-ES" sz="2471" dirty="0"/>
              <a:t> “/” antes del atributo</a:t>
            </a:r>
          </a:p>
          <a:p>
            <a:endParaRPr lang="es-CO" sz="2471" dirty="0"/>
          </a:p>
        </p:txBody>
      </p:sp>
      <p:sp>
        <p:nvSpPr>
          <p:cNvPr id="4" name="Rectángulo 3"/>
          <p:cNvSpPr/>
          <p:nvPr/>
        </p:nvSpPr>
        <p:spPr>
          <a:xfrm>
            <a:off x="2851704" y="4811812"/>
            <a:ext cx="7122304" cy="1233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03433"/>
            <a:r>
              <a:rPr lang="es-ES" sz="2471" dirty="0">
                <a:solidFill>
                  <a:srgbClr val="00B050"/>
                </a:solidFill>
                <a:latin typeface="Calibri" panose="020F0502020204030204"/>
              </a:rPr>
              <a:t>Clase: Persona</a:t>
            </a:r>
          </a:p>
          <a:p>
            <a:pPr defTabSz="403433"/>
            <a:r>
              <a:rPr lang="es-ES" sz="2471" dirty="0">
                <a:solidFill>
                  <a:srgbClr val="00B050"/>
                </a:solidFill>
                <a:latin typeface="Calibri" panose="020F0502020204030204"/>
              </a:rPr>
              <a:t>Atributos: Peso, Altura, /</a:t>
            </a:r>
            <a:r>
              <a:rPr lang="es-ES" sz="2471" dirty="0" err="1">
                <a:solidFill>
                  <a:srgbClr val="00B050"/>
                </a:solidFill>
                <a:latin typeface="Calibri" panose="020F0502020204030204"/>
              </a:rPr>
              <a:t>MasaCorporal</a:t>
            </a:r>
            <a:endParaRPr lang="es-ES" sz="2471" dirty="0">
              <a:solidFill>
                <a:srgbClr val="00B050"/>
              </a:solidFill>
              <a:latin typeface="Calibri" panose="020F0502020204030204"/>
            </a:endParaRPr>
          </a:p>
          <a:p>
            <a:pPr defTabSz="403433"/>
            <a:r>
              <a:rPr lang="es-ES" sz="2471" dirty="0">
                <a:solidFill>
                  <a:srgbClr val="00B050"/>
                </a:solidFill>
                <a:latin typeface="Calibri" panose="020F0502020204030204"/>
              </a:rPr>
              <a:t>Restricciones: { </a:t>
            </a:r>
            <a:r>
              <a:rPr lang="es-ES" sz="2471" dirty="0" err="1">
                <a:solidFill>
                  <a:srgbClr val="00B050"/>
                </a:solidFill>
                <a:latin typeface="Calibri" panose="020F0502020204030204"/>
              </a:rPr>
              <a:t>MasaCorporal</a:t>
            </a:r>
            <a:r>
              <a:rPr lang="es-ES" sz="2471" dirty="0">
                <a:solidFill>
                  <a:srgbClr val="00B050"/>
                </a:solidFill>
                <a:latin typeface="Calibri" panose="020F0502020204030204"/>
              </a:rPr>
              <a:t> = peso/altura</a:t>
            </a:r>
            <a:r>
              <a:rPr lang="es-ES" sz="2471" baseline="30000" dirty="0">
                <a:solidFill>
                  <a:srgbClr val="00B050"/>
                </a:solidFill>
                <a:latin typeface="Calibri" panose="020F0502020204030204"/>
              </a:rPr>
              <a:t>2</a:t>
            </a:r>
            <a:r>
              <a:rPr lang="es-ES" sz="2471" dirty="0">
                <a:solidFill>
                  <a:srgbClr val="00B050"/>
                </a:solidFill>
                <a:latin typeface="Calibri" panose="020F0502020204030204"/>
              </a:rPr>
              <a:t> }</a:t>
            </a:r>
          </a:p>
        </p:txBody>
      </p:sp>
      <p:sp>
        <p:nvSpPr>
          <p:cNvPr id="11" name="Marcador de contenido 2"/>
          <p:cNvSpPr txBox="1">
            <a:spLocks/>
          </p:cNvSpPr>
          <p:nvPr/>
        </p:nvSpPr>
        <p:spPr>
          <a:xfrm>
            <a:off x="6096001" y="1825625"/>
            <a:ext cx="5073869" cy="4351338"/>
          </a:xfrm>
          <a:prstGeom prst="rect">
            <a:avLst/>
          </a:prstGeom>
        </p:spPr>
        <p:txBody>
          <a:bodyPr vert="horz" lIns="80682" tIns="40341" rIns="80682" bIns="40341" rtlCol="0">
            <a:normAutofit/>
          </a:bodyPr>
          <a:lstStyle>
            <a:lvl1pPr marL="259072" indent="-259072" algn="l" defTabSz="1036290" rtl="0" eaLnBrk="1" latinLnBrk="0" hangingPunct="1">
              <a:lnSpc>
                <a:spcPct val="90000"/>
              </a:lnSpc>
              <a:spcBef>
                <a:spcPts val="1133"/>
              </a:spcBef>
              <a:buFont typeface="Arial" panose="020B0604020202020204" pitchFamily="34" charset="0"/>
              <a:buChar char="•"/>
              <a:defRPr sz="31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77217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95362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13507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31651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49796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67941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86086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04230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22">
              <a:spcBef>
                <a:spcPts val="1000"/>
              </a:spcBef>
              <a:buNone/>
            </a:pPr>
            <a:r>
              <a:rPr lang="es-ES" sz="2471" dirty="0">
                <a:solidFill>
                  <a:prstClr val="black"/>
                </a:solidFill>
                <a:latin typeface="Calibri" panose="020F0502020204030204"/>
              </a:rPr>
              <a:t>Restricciones de Atributos</a:t>
            </a:r>
          </a:p>
          <a:p>
            <a:pPr marL="228605" indent="-228605" defTabSz="914422">
              <a:spcBef>
                <a:spcPts val="1000"/>
              </a:spcBef>
            </a:pPr>
            <a:r>
              <a:rPr lang="es-ES" sz="2471" dirty="0">
                <a:solidFill>
                  <a:prstClr val="black"/>
                </a:solidFill>
                <a:latin typeface="Calibri" panose="020F0502020204030204"/>
              </a:rPr>
              <a:t>Se pueden restringir los valores que va a tomar un atributo</a:t>
            </a:r>
          </a:p>
          <a:p>
            <a:pPr marL="228605" indent="-228605" defTabSz="914422">
              <a:spcBef>
                <a:spcPts val="1000"/>
              </a:spcBef>
            </a:pPr>
            <a:r>
              <a:rPr lang="es-ES" sz="2471" dirty="0">
                <a:solidFill>
                  <a:prstClr val="black"/>
                </a:solidFill>
                <a:latin typeface="Calibri" panose="020F0502020204030204"/>
              </a:rPr>
              <a:t>Para el diseño, las restricciones de los atributos se establecen por fuera de la clase y se encierra entre llaves {}</a:t>
            </a:r>
          </a:p>
          <a:p>
            <a:pPr marL="228605" indent="-228605" defTabSz="914422">
              <a:spcBef>
                <a:spcPts val="1000"/>
              </a:spcBef>
            </a:pPr>
            <a:endParaRPr lang="es-CO" sz="247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7948367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BEFFC8-2DD9-43FF-8FEF-2B8B3E39A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err="1"/>
              <a:t>Reuso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96D025-1D2A-4699-90C8-D850C55F2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068" y="1600802"/>
            <a:ext cx="6012071" cy="4670696"/>
          </a:xfrm>
        </p:spPr>
        <p:txBody>
          <a:bodyPr>
            <a:normAutofit/>
          </a:bodyPr>
          <a:lstStyle/>
          <a:p>
            <a:r>
              <a:rPr lang="es-CO" sz="2118" dirty="0"/>
              <a:t>Tener definidas las propiedades comunes del concepto casa en un programa es útil para reutilizarlas es decir, no tener que programarlas de nuevo para todas las casas que puedan existir.</a:t>
            </a:r>
          </a:p>
          <a:p>
            <a:r>
              <a:rPr lang="es-CO" sz="2118" dirty="0"/>
              <a:t>Reduce el tiempo de diseño, codificación y costo de una solución.</a:t>
            </a:r>
          </a:p>
          <a:p>
            <a:r>
              <a:rPr lang="es-CO" sz="2118" dirty="0"/>
              <a:t>Permite aprovechar módulos ya desarrollados, logrando una mayor estandarización y simplificación en las soluciones.</a:t>
            </a:r>
          </a:p>
          <a:p>
            <a:r>
              <a:rPr lang="es-CO" sz="2118" dirty="0"/>
              <a:t>Los componentes de la solución podrán tomar varias formas por lo tanto se deben </a:t>
            </a:r>
            <a:r>
              <a:rPr lang="es-ES_tradnl" altLang="es-CO" sz="2118" dirty="0"/>
              <a:t>construir componentes genéricos, sencillos, con interfaces bien definidas y que puedan utilizarse en varias áreas de la solución.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875347D-836A-4662-8825-FE33B202C8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865" y="2238547"/>
            <a:ext cx="3824541" cy="307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293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33355" y="3192035"/>
            <a:ext cx="8719211" cy="1746281"/>
          </a:xfrm>
        </p:spPr>
        <p:txBody>
          <a:bodyPr>
            <a:normAutofit/>
          </a:bodyPr>
          <a:lstStyle/>
          <a:p>
            <a:pPr algn="r"/>
            <a:r>
              <a:rPr lang="es-CO" sz="3177" b="1" dirty="0"/>
              <a:t>Programación &amp; Diseño Orientado a Objetos</a:t>
            </a:r>
            <a:endParaRPr lang="es-CO" sz="3177" dirty="0"/>
          </a:p>
        </p:txBody>
      </p:sp>
      <p:sp>
        <p:nvSpPr>
          <p:cNvPr id="3" name="2 CuadroTexto"/>
          <p:cNvSpPr txBox="1"/>
          <p:nvPr/>
        </p:nvSpPr>
        <p:spPr>
          <a:xfrm>
            <a:off x="2579427" y="4528883"/>
            <a:ext cx="6873139" cy="1721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403433"/>
            <a:r>
              <a:rPr lang="es-CO" sz="2118" dirty="0">
                <a:solidFill>
                  <a:prstClr val="black"/>
                </a:solidFill>
                <a:latin typeface="Calibri" panose="020F0502020204030204"/>
              </a:rPr>
              <a:t>Ingeniería de Sistemas e informática</a:t>
            </a:r>
          </a:p>
          <a:p>
            <a:pPr algn="r" defTabSz="403433"/>
            <a:r>
              <a:rPr lang="es-CO" sz="2118" dirty="0">
                <a:solidFill>
                  <a:prstClr val="black"/>
                </a:solidFill>
                <a:latin typeface="Calibri" panose="020F0502020204030204"/>
              </a:rPr>
              <a:t>Ingeniería en Telecomunicaciones </a:t>
            </a:r>
          </a:p>
          <a:p>
            <a:pPr algn="r" defTabSz="403433"/>
            <a:r>
              <a:rPr lang="es-CO" sz="2118" dirty="0">
                <a:solidFill>
                  <a:prstClr val="black"/>
                </a:solidFill>
                <a:latin typeface="Calibri" panose="020F0502020204030204"/>
              </a:rPr>
              <a:t>Ingeniería en Entretenimiento Digital</a:t>
            </a:r>
          </a:p>
          <a:p>
            <a:pPr algn="r" defTabSz="403433"/>
            <a:r>
              <a:rPr lang="es-ES" sz="2118" dirty="0">
                <a:solidFill>
                  <a:prstClr val="black"/>
                </a:solidFill>
                <a:latin typeface="Calibri" panose="020F0502020204030204"/>
              </a:rPr>
              <a:t>Ingeniería en Ciencia de datos</a:t>
            </a:r>
            <a:endParaRPr lang="es-CO" sz="2118" dirty="0">
              <a:solidFill>
                <a:prstClr val="black"/>
              </a:solidFill>
              <a:latin typeface="Calibri" panose="020F0502020204030204"/>
            </a:endParaRPr>
          </a:p>
          <a:p>
            <a:pPr algn="r" defTabSz="403433"/>
            <a:r>
              <a:rPr lang="es-CO" sz="2118" dirty="0">
                <a:solidFill>
                  <a:prstClr val="black"/>
                </a:solidFill>
                <a:latin typeface="Calibri" panose="020F0502020204030204"/>
              </a:rPr>
              <a:t>César Augusto López Gallego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B5D6FA0-0BD0-4F4B-971C-DDB87F8BA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4732" y="449192"/>
            <a:ext cx="4971927" cy="2730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2676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128894-3CDC-409C-8269-FFB493BD2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Encapsulamiento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B70C660-90F3-44A1-9972-435370723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10352" cy="4351338"/>
          </a:xfrm>
        </p:spPr>
        <p:txBody>
          <a:bodyPr/>
          <a:lstStyle/>
          <a:p>
            <a:r>
              <a:rPr lang="es-CO" dirty="0"/>
              <a:t>Propiedad de las clases para agrupar las características y acciones de la abstracción, bajo  una misma unidad de programación</a:t>
            </a:r>
          </a:p>
          <a:p>
            <a:r>
              <a:rPr lang="es-CO" dirty="0"/>
              <a:t>Cajas negras: Se conocen los métodos y atributos pero no el detalle de cómo lo hace</a:t>
            </a:r>
          </a:p>
          <a:p>
            <a:r>
              <a:rPr lang="es-CO" dirty="0"/>
              <a:t>Se conoce el “qué” pero no el “cómo”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7D393A1-0E91-42D3-A523-E2F6E7597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0117" y="2313422"/>
            <a:ext cx="3979875" cy="300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7190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Cohesión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Lo estrecha que puede ser la relación entre los componentes de algo para un </a:t>
            </a:r>
            <a:r>
              <a:rPr lang="es-ES"/>
              <a:t>fin común. </a:t>
            </a:r>
            <a:endParaRPr lang="es-ES" dirty="0"/>
          </a:p>
          <a:p>
            <a:r>
              <a:rPr lang="es-ES" dirty="0"/>
              <a:t>Cohesión alta (en el contexto de OO)</a:t>
            </a:r>
          </a:p>
          <a:p>
            <a:pPr lvl="1"/>
            <a:r>
              <a:rPr lang="es-ES" dirty="0"/>
              <a:t>Sus métodos están relacionados entre sí, tienen una “temática” común, trabajan con tipos similares, etc. </a:t>
            </a:r>
          </a:p>
          <a:p>
            <a:pPr lvl="1"/>
            <a:r>
              <a:rPr lang="es-ES" dirty="0"/>
              <a:t>Si pasamos a componentes de mayor tamaño, como paquetes o librerías, tendríamos una cohesión alta cuando las clases que lo forman están muy relacionadas entre sí, con un objetivo claro y focalizado.</a:t>
            </a:r>
            <a:endParaRPr lang="es-CO" dirty="0"/>
          </a:p>
        </p:txBody>
      </p:sp>
      <p:sp>
        <p:nvSpPr>
          <p:cNvPr id="4" name="Rectángulo 3"/>
          <p:cNvSpPr/>
          <p:nvPr/>
        </p:nvSpPr>
        <p:spPr>
          <a:xfrm>
            <a:off x="6364375" y="5658709"/>
            <a:ext cx="5127686" cy="3366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03433"/>
            <a:r>
              <a:rPr lang="es-CO" sz="1588" dirty="0">
                <a:solidFill>
                  <a:prstClr val="black"/>
                </a:solidFill>
                <a:latin typeface="Calibri" panose="020F0502020204030204"/>
                <a:hlinkClick r:id="rId2"/>
              </a:rPr>
              <a:t>http://blog.koalite.com/2015/02/cohesion-y-acoplamiento/</a:t>
            </a:r>
            <a:endParaRPr lang="es-CO" sz="1588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414888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Acoplamiento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" dirty="0"/>
              <a:t>Es la manera que se relacionan varios componentes entre ellos. Qué tanto dependen los módulos en un programa de otros módulos.</a:t>
            </a:r>
          </a:p>
          <a:p>
            <a:r>
              <a:rPr lang="es-ES" dirty="0" err="1"/>
              <a:t>Acomplamiento</a:t>
            </a:r>
            <a:r>
              <a:rPr lang="es-ES" dirty="0"/>
              <a:t> bajo</a:t>
            </a:r>
          </a:p>
          <a:p>
            <a:pPr lvl="1"/>
            <a:r>
              <a:rPr lang="es-ES" dirty="0"/>
              <a:t>Cuando los componentes son independientes unos de otros, el acoplamiento será bajo.</a:t>
            </a:r>
          </a:p>
          <a:p>
            <a:r>
              <a:rPr lang="es-ES" dirty="0"/>
              <a:t>Acoplamiento alto</a:t>
            </a:r>
          </a:p>
          <a:p>
            <a:pPr lvl="1"/>
            <a:r>
              <a:rPr lang="es-ES" dirty="0"/>
              <a:t>Si existen muchas relaciones entre los componentes, con muchas dependencias entre ellos, tendremos un grado de acoplamiento alto. </a:t>
            </a:r>
          </a:p>
          <a:p>
            <a:r>
              <a:rPr lang="es-ES" dirty="0"/>
              <a:t>Existe acoplamiento entre </a:t>
            </a:r>
          </a:p>
          <a:p>
            <a:pPr lvl="1"/>
            <a:r>
              <a:rPr lang="es-ES" dirty="0"/>
              <a:t>Los métodos de una misma clase (o las funciones de un módulo)</a:t>
            </a:r>
          </a:p>
          <a:p>
            <a:pPr lvl="1"/>
            <a:r>
              <a:rPr lang="es-ES" dirty="0"/>
              <a:t>Distintas clases </a:t>
            </a:r>
          </a:p>
          <a:p>
            <a:pPr lvl="1"/>
            <a:r>
              <a:rPr lang="es-ES" dirty="0"/>
              <a:t>Distintos paquetes. </a:t>
            </a:r>
          </a:p>
        </p:txBody>
      </p:sp>
    </p:spTree>
    <p:extLst>
      <p:ext uri="{BB962C8B-B14F-4D97-AF65-F5344CB8AC3E}">
        <p14:creationId xmlns:p14="http://schemas.microsoft.com/office/powerpoint/2010/main" val="30843987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Relación entre Cohesión y Acoplamiento</a:t>
            </a:r>
            <a:endParaRPr lang="es-CO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7798" y="1990541"/>
            <a:ext cx="6707000" cy="3685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2494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Abstracción de clases</a:t>
            </a:r>
            <a:endParaRPr lang="es-CO" dirty="0"/>
          </a:p>
        </p:txBody>
      </p:sp>
      <p:graphicFrame>
        <p:nvGraphicFramePr>
          <p:cNvPr id="4" name="Diagrama 3"/>
          <p:cNvGraphicFramePr/>
          <p:nvPr>
            <p:extLst>
              <p:ext uri="{D42A27DB-BD31-4B8C-83A1-F6EECF244321}">
                <p14:modId xmlns:p14="http://schemas.microsoft.com/office/powerpoint/2010/main" val="2012159696"/>
              </p:ext>
            </p:extLst>
          </p:nvPr>
        </p:nvGraphicFramePr>
        <p:xfrm>
          <a:off x="1196324" y="365126"/>
          <a:ext cx="9709704" cy="60477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CuadroTexto 7"/>
          <p:cNvSpPr txBox="1"/>
          <p:nvPr/>
        </p:nvSpPr>
        <p:spPr>
          <a:xfrm>
            <a:off x="4173228" y="4882674"/>
            <a:ext cx="3695627" cy="5810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03433"/>
            <a:r>
              <a:rPr lang="es-ES" sz="1588" dirty="0">
                <a:solidFill>
                  <a:srgbClr val="FF0000"/>
                </a:solidFill>
                <a:latin typeface="Calibri" panose="020F0502020204030204"/>
              </a:rPr>
              <a:t>Las clases NO deben ser entradas o salidas</a:t>
            </a:r>
          </a:p>
          <a:p>
            <a:pPr defTabSz="403433"/>
            <a:endParaRPr lang="es-CO" sz="1588" dirty="0">
              <a:solidFill>
                <a:srgbClr val="FF00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7156749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Ejercicio…</a:t>
            </a:r>
            <a:endParaRPr lang="es-CO" dirty="0"/>
          </a:p>
        </p:txBody>
      </p:sp>
      <p:sp>
        <p:nvSpPr>
          <p:cNvPr id="4" name="Rectángulo 3"/>
          <p:cNvSpPr/>
          <p:nvPr/>
        </p:nvSpPr>
        <p:spPr>
          <a:xfrm>
            <a:off x="1015620" y="1690689"/>
            <a:ext cx="991623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600" dirty="0"/>
              <a:t>Se requiere diseñar (en UML) y programar (en C#) una clase que agrupe las lámparas que vende un almacén. </a:t>
            </a:r>
          </a:p>
          <a:p>
            <a:r>
              <a:rPr lang="es-ES" sz="1600" dirty="0"/>
              <a:t>Las propiedades que tienen estás lámparas son: marca, la cual debe quedar siempre en mayúscula, mayor de 6 caracteres y no permite caracteres nulos ni espacios en blanco; color, solo puede ser Negro, Cromo, Rojo; voltaje eléctrico, 110V o 220V ; duración en horas de la bombilla, entre 500.000 y no más de 1.000.000 de horas; tipo de bombilla, halógena </a:t>
            </a:r>
            <a:r>
              <a:rPr lang="es-ES" sz="1600" dirty="0" err="1"/>
              <a:t>ó</a:t>
            </a:r>
            <a:r>
              <a:rPr lang="es-ES" sz="1600" dirty="0"/>
              <a:t> Led; longitud del cable, entre 1.5 y 4.5 metros; si está encendida o no; y finalmente, el código del tablero dónde se encuentra conectada, el cual debe mayor de 6 caracteres. </a:t>
            </a:r>
          </a:p>
          <a:p>
            <a:endParaRPr lang="es-ES" sz="1600" dirty="0"/>
          </a:p>
          <a:p>
            <a:r>
              <a:rPr lang="es-ES" sz="1600" dirty="0"/>
              <a:t>El comportamiento de esta clase es el siguiente: se debe poder encender la lámpara en cuyo caso el atributo de encendido debe pasar a verdadero; cambiar la bombilla, será un método que le informe al programa que lo invoca que el bombillo fue cambiado exitosamente o no, y no se puede hacer con la lámpara prendida; apagar la lámpara, en este caso el atributo correspondiente pasará a falso; cambiar el cable, recibirá la nueva longitud, la cual no podrá exceder 4.5 metros, cambiará el atributo correspondiente y retornará al programa que lo invoque si el cambio fue exitoso o no, no se puede hacer con la lámpara prendida. Asignar tablero, recibe el código del tablero y lo asigna al atributo correspondiente.</a:t>
            </a:r>
          </a:p>
          <a:p>
            <a:endParaRPr lang="es-ES" sz="1600" dirty="0"/>
          </a:p>
          <a:p>
            <a:r>
              <a:rPr lang="es-ES" sz="1600" dirty="0"/>
              <a:t>En el programa se deben instanciar 2 lámparas. A la lámpara 1, se le debe cambiar el cordón, encenderla y apagarla cuando sea necesario. A la lámpara 2, se le debe cambiar el bombillo, el cordón y encenderla y apagarla cuando sea necesario. </a:t>
            </a:r>
          </a:p>
        </p:txBody>
      </p:sp>
    </p:spTree>
    <p:extLst>
      <p:ext uri="{BB962C8B-B14F-4D97-AF65-F5344CB8AC3E}">
        <p14:creationId xmlns:p14="http://schemas.microsoft.com/office/powerpoint/2010/main" val="704337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BCD1AF-38AE-420F-A65E-48338E522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Propiedades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9F9C5B1-A5AC-4AAD-95C0-A8C9BAA8E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115" y="1839099"/>
            <a:ext cx="5466211" cy="3613916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CD138696-B6D3-4D67-8D9D-3BF856FD4123}"/>
              </a:ext>
            </a:extLst>
          </p:cNvPr>
          <p:cNvSpPr txBox="1"/>
          <p:nvPr/>
        </p:nvSpPr>
        <p:spPr>
          <a:xfrm>
            <a:off x="7873485" y="1690689"/>
            <a:ext cx="2337371" cy="3514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03433"/>
            <a:r>
              <a:rPr lang="es-ES" sz="2471" b="1" dirty="0">
                <a:solidFill>
                  <a:srgbClr val="FF0000"/>
                </a:solidFill>
                <a:latin typeface="Calibri" panose="020F0502020204030204"/>
              </a:rPr>
              <a:t>CLASE</a:t>
            </a:r>
          </a:p>
          <a:p>
            <a:pPr defTabSz="403433"/>
            <a:r>
              <a:rPr lang="es-ES" sz="2471" b="1" dirty="0">
                <a:solidFill>
                  <a:srgbClr val="FF0000"/>
                </a:solidFill>
                <a:latin typeface="Calibri" panose="020F0502020204030204"/>
              </a:rPr>
              <a:t>OBJETO </a:t>
            </a:r>
            <a:endParaRPr lang="es-CO" sz="2471" b="1" dirty="0">
              <a:solidFill>
                <a:srgbClr val="FF0000"/>
              </a:solidFill>
              <a:latin typeface="Calibri" panose="020F0502020204030204"/>
            </a:endParaRPr>
          </a:p>
          <a:p>
            <a:pPr defTabSz="403433"/>
            <a:r>
              <a:rPr lang="es-CO" sz="2471" b="1" dirty="0">
                <a:solidFill>
                  <a:srgbClr val="FF0000"/>
                </a:solidFill>
                <a:latin typeface="Calibri" panose="020F0502020204030204"/>
              </a:rPr>
              <a:t>ABSTRACCIÓN </a:t>
            </a:r>
          </a:p>
          <a:p>
            <a:pPr defTabSz="403433"/>
            <a:r>
              <a:rPr lang="es-ES" sz="2471" b="1" dirty="0">
                <a:solidFill>
                  <a:srgbClr val="FF0000"/>
                </a:solidFill>
                <a:latin typeface="Calibri" panose="020F0502020204030204"/>
              </a:rPr>
              <a:t>COHESIÓN</a:t>
            </a:r>
          </a:p>
          <a:p>
            <a:pPr defTabSz="403433"/>
            <a:r>
              <a:rPr lang="es-ES" sz="2471" b="1" dirty="0">
                <a:solidFill>
                  <a:srgbClr val="FF0000"/>
                </a:solidFill>
                <a:latin typeface="Calibri" panose="020F0502020204030204"/>
              </a:rPr>
              <a:t>ACOPLAMIENTO</a:t>
            </a:r>
            <a:endParaRPr lang="es-CO" sz="2471" b="1" dirty="0">
              <a:solidFill>
                <a:srgbClr val="FF0000"/>
              </a:solidFill>
              <a:latin typeface="Calibri" panose="020F0502020204030204"/>
            </a:endParaRPr>
          </a:p>
          <a:p>
            <a:pPr defTabSz="403433"/>
            <a:r>
              <a:rPr lang="es-CO" sz="2471" b="1" dirty="0">
                <a:solidFill>
                  <a:srgbClr val="FF0000"/>
                </a:solidFill>
                <a:latin typeface="Calibri" panose="020F0502020204030204"/>
              </a:rPr>
              <a:t>REUSO</a:t>
            </a:r>
          </a:p>
          <a:p>
            <a:pPr defTabSz="403433"/>
            <a:r>
              <a:rPr lang="es-CO" sz="2471" b="1" dirty="0">
                <a:solidFill>
                  <a:srgbClr val="FF0000"/>
                </a:solidFill>
                <a:latin typeface="Calibri" panose="020F0502020204030204"/>
              </a:rPr>
              <a:t>COMPLEJIDAD</a:t>
            </a:r>
          </a:p>
          <a:p>
            <a:pPr defTabSz="403433"/>
            <a:r>
              <a:rPr lang="es-CO" sz="2471" b="1" dirty="0">
                <a:solidFill>
                  <a:srgbClr val="FF0000"/>
                </a:solidFill>
                <a:latin typeface="Calibri" panose="020F0502020204030204"/>
              </a:rPr>
              <a:t>MODULARIDAD</a:t>
            </a:r>
          </a:p>
          <a:p>
            <a:pPr defTabSz="403433"/>
            <a:r>
              <a:rPr lang="es-CO" sz="2471" b="1" dirty="0">
                <a:solidFill>
                  <a:srgbClr val="FF0000"/>
                </a:solidFill>
                <a:latin typeface="Calibri" panose="020F0502020204030204"/>
              </a:rPr>
              <a:t>EXTENSIBILIDAD</a:t>
            </a:r>
          </a:p>
        </p:txBody>
      </p:sp>
    </p:spTree>
    <p:extLst>
      <p:ext uri="{BB962C8B-B14F-4D97-AF65-F5344CB8AC3E}">
        <p14:creationId xmlns:p14="http://schemas.microsoft.com/office/powerpoint/2010/main" val="4072173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DF8124-0653-455E-B1F2-8D17BEAC9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Modularidad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E271FBB-9523-4B43-B81C-9DEE927378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95654" cy="4351338"/>
          </a:xfrm>
        </p:spPr>
        <p:txBody>
          <a:bodyPr>
            <a:normAutofit fontScale="77500" lnSpcReduction="20000"/>
          </a:bodyPr>
          <a:lstStyle/>
          <a:p>
            <a:r>
              <a:rPr lang="es-CO" dirty="0"/>
              <a:t>División de la solución en varias partes</a:t>
            </a:r>
          </a:p>
          <a:p>
            <a:r>
              <a:rPr lang="es-CO" dirty="0"/>
              <a:t>Las partes se integran perfectamente entre sí para que funcionen por un objetivo general</a:t>
            </a:r>
          </a:p>
          <a:p>
            <a:r>
              <a:rPr lang="es-CO" dirty="0"/>
              <a:t>A la solución se le pueden agregar más componentes que también se deben acoplar perfectamente al todo, o extraerle componentes sin afectar su funcionamiento.</a:t>
            </a:r>
          </a:p>
          <a:p>
            <a:r>
              <a:rPr lang="es-CO" dirty="0"/>
              <a:t>Disminuye el grado de dificultad del problema al que da respuesta el programa</a:t>
            </a:r>
          </a:p>
          <a:p>
            <a:r>
              <a:rPr lang="es-CO" dirty="0"/>
              <a:t>Facilita su actualización</a:t>
            </a:r>
          </a:p>
          <a:p>
            <a:r>
              <a:rPr lang="es-CO" dirty="0"/>
              <a:t>Facilita su comprensión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3FD8451-92C1-456E-8395-D83B4F3D1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0697" y="1825626"/>
            <a:ext cx="3724990" cy="388372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CE2A4915-A882-4CE3-A411-5A6802D9AEB5}"/>
              </a:ext>
            </a:extLst>
          </p:cNvPr>
          <p:cNvSpPr txBox="1"/>
          <p:nvPr/>
        </p:nvSpPr>
        <p:spPr>
          <a:xfrm>
            <a:off x="7692649" y="5619939"/>
            <a:ext cx="1973617" cy="3366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03433"/>
            <a:r>
              <a:rPr lang="es-CO" sz="1588" dirty="0">
                <a:solidFill>
                  <a:prstClr val="black"/>
                </a:solidFill>
                <a:latin typeface="Calibri" panose="020F0502020204030204"/>
              </a:rPr>
              <a:t>Ejemplo Modularidad</a:t>
            </a:r>
          </a:p>
        </p:txBody>
      </p:sp>
    </p:spTree>
    <p:extLst>
      <p:ext uri="{BB962C8B-B14F-4D97-AF65-F5344CB8AC3E}">
        <p14:creationId xmlns:p14="http://schemas.microsoft.com/office/powerpoint/2010/main" val="2787770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1D32BF-DB4E-4603-926E-298F8698C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Extensibilidad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546F23-FA87-4771-A27F-8E22B3AA7C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491191" cy="4351338"/>
          </a:xfrm>
        </p:spPr>
        <p:txBody>
          <a:bodyPr>
            <a:normAutofit/>
          </a:bodyPr>
          <a:lstStyle/>
          <a:p>
            <a:r>
              <a:rPr lang="es-ES_tradnl" altLang="es-CO" sz="2471" dirty="0"/>
              <a:t>Facilidad de modificación de la solución durante el transcurso de su vida.</a:t>
            </a:r>
          </a:p>
          <a:p>
            <a:r>
              <a:rPr lang="es-ES_tradnl" sz="2471" dirty="0"/>
              <a:t>La modularidad facilita la adaptación de la solución a los cambios</a:t>
            </a:r>
          </a:p>
          <a:p>
            <a:r>
              <a:rPr lang="es-CO" sz="2471" dirty="0"/>
              <a:t>Cambios o modificaciones externas de un objeto: repercuten en todo la solución</a:t>
            </a:r>
          </a:p>
          <a:p>
            <a:r>
              <a:rPr lang="es-CO" sz="2471" dirty="0"/>
              <a:t>Cambios o modificaciones internas de los objetos: repercuten solamente en el objeto particular  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4D8EBE4-EFAE-49A3-AC4B-5F9FC8F9C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6673" y="2612947"/>
            <a:ext cx="3464778" cy="218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685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A28FE7-7777-487E-87A7-80EF32CA8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6"/>
            <a:ext cx="9594863" cy="1325563"/>
          </a:xfrm>
        </p:spPr>
        <p:txBody>
          <a:bodyPr/>
          <a:lstStyle/>
          <a:p>
            <a:r>
              <a:rPr lang="es-CO" dirty="0"/>
              <a:t>Abstracción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DF09215-BF44-478E-9B8E-FBD4CA479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8127" y="2236066"/>
            <a:ext cx="1781984" cy="1412138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AD561719-A4A0-4195-B24B-6C67CCA8A3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3524" y="2236065"/>
            <a:ext cx="1672712" cy="141213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4EE36D37-53D3-476E-BFA2-9921DC80E3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2679" y="2236066"/>
            <a:ext cx="1482867" cy="1415464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48F9A78B-DF83-4E88-911F-76303BF2D1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4179" y="2236065"/>
            <a:ext cx="1000264" cy="143735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CBB3D8C3-969C-4E13-AFE7-3777048F36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8511" y="2196902"/>
            <a:ext cx="2879668" cy="1476518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F9327F79-06E6-417B-9084-0197C24855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2678" y="3970996"/>
            <a:ext cx="1500352" cy="98124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EE3CF891-7FE9-4CDE-991B-5D870644C068}"/>
              </a:ext>
            </a:extLst>
          </p:cNvPr>
          <p:cNvSpPr txBox="1"/>
          <p:nvPr/>
        </p:nvSpPr>
        <p:spPr>
          <a:xfrm>
            <a:off x="1052678" y="1432820"/>
            <a:ext cx="5190652" cy="3366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03433"/>
            <a:r>
              <a:rPr lang="es-CO" sz="1588" dirty="0">
                <a:solidFill>
                  <a:prstClr val="black"/>
                </a:solidFill>
                <a:latin typeface="Calibri" panose="020F0502020204030204"/>
              </a:rPr>
              <a:t>Les piden que piensen en la representación una casa…………. 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DB9AEA9-AB3F-4EA3-8ADE-880650AB8606}"/>
              </a:ext>
            </a:extLst>
          </p:cNvPr>
          <p:cNvSpPr txBox="1"/>
          <p:nvPr/>
        </p:nvSpPr>
        <p:spPr>
          <a:xfrm>
            <a:off x="6765066" y="3912158"/>
            <a:ext cx="5045161" cy="1993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03433"/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Conclusión:</a:t>
            </a:r>
          </a:p>
          <a:p>
            <a:pPr defTabSz="403433"/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Casa es un </a:t>
            </a:r>
            <a:r>
              <a:rPr lang="es-CO" sz="1765" b="1" dirty="0">
                <a:solidFill>
                  <a:srgbClr val="FF0000"/>
                </a:solidFill>
                <a:latin typeface="Calibri" panose="020F0502020204030204"/>
              </a:rPr>
              <a:t>concepto general</a:t>
            </a:r>
          </a:p>
          <a:p>
            <a:pPr defTabSz="403433"/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Un concepto general, </a:t>
            </a:r>
            <a:r>
              <a:rPr lang="es-CO" sz="1765" b="1" dirty="0">
                <a:solidFill>
                  <a:srgbClr val="FF0000"/>
                </a:solidFill>
                <a:latin typeface="Calibri" panose="020F0502020204030204"/>
              </a:rPr>
              <a:t>no considera</a:t>
            </a:r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 los detalles particulares</a:t>
            </a:r>
          </a:p>
          <a:p>
            <a:pPr defTabSz="403433"/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El mundo está lleno de conceptos generales </a:t>
            </a:r>
          </a:p>
          <a:p>
            <a:pPr defTabSz="403433"/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Esos conceptos generales </a:t>
            </a:r>
            <a:r>
              <a:rPr lang="es-CO" sz="1765" b="1" dirty="0">
                <a:solidFill>
                  <a:srgbClr val="FF0000"/>
                </a:solidFill>
                <a:latin typeface="Calibri" panose="020F0502020204030204"/>
              </a:rPr>
              <a:t>comparten  propiedades comunes</a:t>
            </a:r>
            <a:r>
              <a:rPr lang="es-CO" sz="1765" dirty="0">
                <a:solidFill>
                  <a:prstClr val="black"/>
                </a:solidFill>
                <a:latin typeface="Calibri" panose="020F0502020204030204"/>
              </a:rPr>
              <a:t> en principio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1FF079F7-C249-4897-A74C-FA776990022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23920" y="3970996"/>
            <a:ext cx="1406841" cy="981243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81064B3E-5DD8-4C4F-B5AE-EF0D06340AC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01650" y="3970996"/>
            <a:ext cx="2034266" cy="100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670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D2F7C6-2A13-45E7-8F23-A25D0A9E5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Abstracción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969AAA8-391B-4844-BE21-6C5F8C8244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COMPLEJIDAD</a:t>
            </a:r>
          </a:p>
          <a:p>
            <a:pPr lvl="1"/>
            <a:r>
              <a:rPr lang="es-ES_tradnl" altLang="es-CO" sz="2471" dirty="0"/>
              <a:t>Cuanto más alto sea el nivel de abstracción, menor será el número de elementos necesarios para representar el sistema completo y se facilitará el manejo de la complejidad. </a:t>
            </a:r>
          </a:p>
          <a:p>
            <a:pPr lvl="1"/>
            <a:r>
              <a:rPr lang="es-CO" sz="2471" dirty="0"/>
              <a:t>Si un objeto tiene más características de las necesarias los mismos resultarán difíciles de usar, modificar, construir y comprender.</a:t>
            </a:r>
            <a:endParaRPr lang="es-ES_tradnl" altLang="es-CO" sz="2471" dirty="0"/>
          </a:p>
          <a:p>
            <a:r>
              <a:rPr lang="es-ES_tradnl" altLang="es-CO" sz="2870" dirty="0">
                <a:solidFill>
                  <a:srgbClr val="FF0000"/>
                </a:solidFill>
              </a:rPr>
              <a:t>NIVELES DE ABSTRACCIÓN</a:t>
            </a:r>
          </a:p>
          <a:p>
            <a:pPr lvl="1"/>
            <a:r>
              <a:rPr lang="es-CO" sz="2471" dirty="0"/>
              <a:t>Proceso para excluir todas las características que no tienen cabida en la descripción del concepto para el objetivo que necesitamos.</a:t>
            </a:r>
          </a:p>
          <a:p>
            <a:pPr lvl="1"/>
            <a:r>
              <a:rPr lang="es-ES_tradnl" altLang="es-CO" sz="2471" dirty="0"/>
              <a:t>El nivel más alto describe la aplicación (clases y objetos), el nivel más bajo describe los detalles (datos/métodos y operaciones/atributos)</a:t>
            </a:r>
          </a:p>
          <a:p>
            <a:pPr lvl="1"/>
            <a:endParaRPr lang="es-ES_tradnl" altLang="es-CO" sz="2471" dirty="0"/>
          </a:p>
          <a:p>
            <a:endParaRPr lang="es-ES" altLang="es-CO" sz="2870" dirty="0"/>
          </a:p>
        </p:txBody>
      </p:sp>
    </p:spTree>
    <p:extLst>
      <p:ext uri="{BB962C8B-B14F-4D97-AF65-F5344CB8AC3E}">
        <p14:creationId xmlns:p14="http://schemas.microsoft.com/office/powerpoint/2010/main" val="2928974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6327EC-A27F-4641-8153-D4B2DE7FE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Ejemplo de niveles de abstracción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A4481DB-7E16-4130-9866-FC9FA1136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512" y="2300836"/>
            <a:ext cx="3053027" cy="183708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8095498-B7AF-4501-AAA7-EF116AE660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8795" y="1944074"/>
            <a:ext cx="2704191" cy="371744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D13F8A5-A902-4DE6-913C-7EB6443D72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7512" y="2482474"/>
            <a:ext cx="2612286" cy="264063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B98DF8D-60D1-43E0-9048-55D2712B34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4243" y="2125712"/>
            <a:ext cx="2532013" cy="3354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671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Objeto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583036"/>
            <a:ext cx="5134535" cy="4351338"/>
          </a:xfrm>
        </p:spPr>
        <p:txBody>
          <a:bodyPr>
            <a:noAutofit/>
          </a:bodyPr>
          <a:lstStyle/>
          <a:p>
            <a:r>
              <a:rPr lang="es-ES" sz="1765" i="1" dirty="0" err="1"/>
              <a:t>Objectus</a:t>
            </a:r>
            <a:r>
              <a:rPr lang="es-ES" sz="1765" dirty="0"/>
              <a:t>: </a:t>
            </a:r>
            <a:r>
              <a:rPr lang="es-ES" sz="1765" i="1" dirty="0" err="1"/>
              <a:t>Ob</a:t>
            </a:r>
            <a:r>
              <a:rPr lang="es-ES" sz="1765" dirty="0"/>
              <a:t>: Hacia – </a:t>
            </a:r>
            <a:r>
              <a:rPr lang="es-ES" sz="1765" i="1" dirty="0" err="1"/>
              <a:t>Jacere</a:t>
            </a:r>
            <a:r>
              <a:rPr lang="es-ES" sz="1765" dirty="0"/>
              <a:t>: Arrojar</a:t>
            </a:r>
          </a:p>
          <a:p>
            <a:r>
              <a:rPr lang="es-ES" sz="1765" dirty="0"/>
              <a:t>Teóricamente: es una cosa que se puede arrojar</a:t>
            </a:r>
          </a:p>
          <a:p>
            <a:r>
              <a:rPr lang="es-ES" sz="1765" b="1" dirty="0">
                <a:solidFill>
                  <a:schemeClr val="accent6"/>
                </a:solidFill>
              </a:rPr>
              <a:t>Realmente: Es cualquier cosa que incorpore una estructura y un comportamiento o acción se le puede considerar </a:t>
            </a:r>
          </a:p>
          <a:p>
            <a:r>
              <a:rPr lang="es-ES" sz="1765" dirty="0"/>
              <a:t>Corresponden a </a:t>
            </a:r>
            <a:r>
              <a:rPr lang="es-ES" sz="1765" b="1" dirty="0">
                <a:solidFill>
                  <a:srgbClr val="FF0000"/>
                </a:solidFill>
              </a:rPr>
              <a:t>sustantivos y sus nombres se expresan en singular</a:t>
            </a:r>
          </a:p>
          <a:p>
            <a:r>
              <a:rPr lang="es-ES" sz="1765" dirty="0"/>
              <a:t>Los objetos existen en el contexto de un problema</a:t>
            </a:r>
          </a:p>
          <a:p>
            <a:r>
              <a:rPr lang="es-ES" sz="1765" i="1" dirty="0">
                <a:solidFill>
                  <a:schemeClr val="accent1">
                    <a:lumMod val="75000"/>
                  </a:schemeClr>
                </a:solidFill>
              </a:rPr>
              <a:t>Guitarra: Tiene un contexto en un taller y otro contexto en un grupo musical</a:t>
            </a:r>
          </a:p>
          <a:p>
            <a:r>
              <a:rPr lang="es-ES" sz="1765" dirty="0"/>
              <a:t>Son entidades independientes, lo importante es establecer las </a:t>
            </a:r>
            <a:r>
              <a:rPr lang="es-ES" sz="1765" dirty="0">
                <a:solidFill>
                  <a:schemeClr val="accent2">
                    <a:lumMod val="75000"/>
                  </a:schemeClr>
                </a:solidFill>
              </a:rPr>
              <a:t>características comunes y no comunes</a:t>
            </a:r>
            <a:r>
              <a:rPr lang="es-ES" sz="1765" dirty="0"/>
              <a:t> que ellos tienen</a:t>
            </a:r>
          </a:p>
          <a:p>
            <a:r>
              <a:rPr lang="es-ES" sz="1765" dirty="0"/>
              <a:t>La estructura de un objeto la conforman: atributos y Métodos (operaciones)</a:t>
            </a:r>
            <a:endParaRPr lang="es-CO" sz="1765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3543" y="2196353"/>
            <a:ext cx="4774699" cy="316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452367"/>
      </p:ext>
    </p:extLst>
  </p:cSld>
  <p:clrMapOvr>
    <a:masterClrMapping/>
  </p:clrMapOvr>
</p:sld>
</file>

<file path=ppt/theme/theme1.xml><?xml version="1.0" encoding="utf-8"?>
<a:theme xmlns:a="http://schemas.openxmlformats.org/drawingml/2006/main" name="1_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785</TotalTime>
  <Words>1911</Words>
  <Application>Microsoft Office PowerPoint</Application>
  <PresentationFormat>Panorámica</PresentationFormat>
  <Paragraphs>227</Paragraphs>
  <Slides>25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Times New Roman</vt:lpstr>
      <vt:lpstr>1_Tema de Office</vt:lpstr>
      <vt:lpstr>Presentación de PowerPoint</vt:lpstr>
      <vt:lpstr>Programación &amp; Diseño Orientado a Objetos</vt:lpstr>
      <vt:lpstr>Propiedades</vt:lpstr>
      <vt:lpstr>Modularidad</vt:lpstr>
      <vt:lpstr>Extensibilidad</vt:lpstr>
      <vt:lpstr>Abstracción</vt:lpstr>
      <vt:lpstr>Abstracción</vt:lpstr>
      <vt:lpstr>Ejemplo de niveles de abstracción</vt:lpstr>
      <vt:lpstr>Objeto</vt:lpstr>
      <vt:lpstr>Errores en la definición de objetos</vt:lpstr>
      <vt:lpstr>Qué es una clase?</vt:lpstr>
      <vt:lpstr>Clase</vt:lpstr>
      <vt:lpstr>Representación de una clase en UML</vt:lpstr>
      <vt:lpstr>Propiedades o atributos</vt:lpstr>
      <vt:lpstr>Propiedades o Atributos</vt:lpstr>
      <vt:lpstr>Operaciones o Métodos</vt:lpstr>
      <vt:lpstr>Representación de una clase en UML, notación compacta y extendida</vt:lpstr>
      <vt:lpstr>Atributos Derivados y Restricciones de Atributos</vt:lpstr>
      <vt:lpstr>Reuso</vt:lpstr>
      <vt:lpstr>Encapsulamiento</vt:lpstr>
      <vt:lpstr>Cohesión</vt:lpstr>
      <vt:lpstr>Acoplamiento</vt:lpstr>
      <vt:lpstr>Relación entre Cohesión y Acoplamiento</vt:lpstr>
      <vt:lpstr>Abstracción de clases</vt:lpstr>
      <vt:lpstr>Ejercicio…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Cesar Augusto Lopez Gallego</dc:creator>
  <cp:lastModifiedBy>Cesar Augusto Lopez Gallego</cp:lastModifiedBy>
  <cp:revision>11</cp:revision>
  <dcterms:created xsi:type="dcterms:W3CDTF">2020-07-13T22:14:53Z</dcterms:created>
  <dcterms:modified xsi:type="dcterms:W3CDTF">2024-01-23T10:40:09Z</dcterms:modified>
</cp:coreProperties>
</file>

<file path=docProps/thumbnail.jpeg>
</file>